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12192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IBM Plex Sans" panose="020B0503050203000203" pitchFamily="34" charset="0"/>
      <p:regular r:id="rId30"/>
      <p:bold r:id="rId31"/>
    </p:embeddedFont>
    <p:embeddedFont>
      <p:font typeface="Montserrat" panose="00000500000000000000" pitchFamily="2" charset="0"/>
      <p:regular r:id="rId32"/>
      <p:bold r:id="rId33"/>
      <p: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63" d="100"/>
          <a:sy n="63" d="100"/>
        </p:scale>
        <p:origin x="783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svg>
</file>

<file path=ppt/media/image47.svg>
</file>

<file path=ppt/media/image48.png>
</file>

<file path=ppt/media/image49.svg>
</file>

<file path=ppt/media/image5.sv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svg>
</file>

<file path=ppt/media/image65.svg>
</file>

<file path=ppt/media/image66.png>
</file>

<file path=ppt/media/image67.svg>
</file>

<file path=ppt/media/image68.svg>
</file>

<file path=ppt/media/image69.png>
</file>

<file path=ppt/media/image7.sv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png>
</file>

<file path=ppt/media/image80.svg>
</file>

<file path=ppt/media/image81.png>
</file>

<file path=ppt/media/image82.svg>
</file>

<file path=ppt/media/image83.png>
</file>

<file path=ppt/media/image84.png>
</file>

<file path=ppt/media/image85.svg>
</file>

<file path=ppt/media/image86.png>
</file>

<file path=ppt/media/image87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9323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Conclusion
 We have briefly discussed the importance of EDA in the Data Science pipeline and steps that are involved in proper analysis.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Conclusion
 We have briefly discussed the importance of EDA in the Data Science pipeline and steps that are involved in proper analysis.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Always Be Prioritizing
Don't fall victim to "check-list" marketing. That is, don't feel compelled to create a giant list of all the marketing activities you can possibly execute. Hold on to the focus you established with your Big Goal and Growth Plan. Pick the 3 most important aspects of your marketing plan that will drive 80% of your results. Position these as your big levers. You will not be derailed from making them a success.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13" Type="http://schemas.openxmlformats.org/officeDocument/2006/relationships/image" Target="../media/image36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17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3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image" Target="../media/image3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Relationship Id="rId14" Type="http://schemas.openxmlformats.org/officeDocument/2006/relationships/image" Target="../media/image3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svg"/><Relationship Id="rId13" Type="http://schemas.openxmlformats.org/officeDocument/2006/relationships/image" Target="../media/image50.sv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12" Type="http://schemas.openxmlformats.org/officeDocument/2006/relationships/image" Target="../media/image49.sv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svg"/><Relationship Id="rId11" Type="http://schemas.openxmlformats.org/officeDocument/2006/relationships/image" Target="../media/image48.png"/><Relationship Id="rId5" Type="http://schemas.openxmlformats.org/officeDocument/2006/relationships/image" Target="../media/image42.png"/><Relationship Id="rId15" Type="http://schemas.openxmlformats.org/officeDocument/2006/relationships/image" Target="../media/image52.svg"/><Relationship Id="rId10" Type="http://schemas.openxmlformats.org/officeDocument/2006/relationships/image" Target="../media/image47.svg"/><Relationship Id="rId4" Type="http://schemas.openxmlformats.org/officeDocument/2006/relationships/image" Target="../media/image41.svg"/><Relationship Id="rId9" Type="http://schemas.openxmlformats.org/officeDocument/2006/relationships/image" Target="../media/image46.svg"/><Relationship Id="rId14" Type="http://schemas.openxmlformats.org/officeDocument/2006/relationships/image" Target="../media/image51.png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3.png"/><Relationship Id="rId18" Type="http://schemas.openxmlformats.org/officeDocument/2006/relationships/image" Target="../media/image68.svg"/><Relationship Id="rId26" Type="http://schemas.openxmlformats.org/officeDocument/2006/relationships/image" Target="../media/image76.svg"/><Relationship Id="rId3" Type="http://schemas.openxmlformats.org/officeDocument/2006/relationships/image" Target="../media/image53.png"/><Relationship Id="rId21" Type="http://schemas.openxmlformats.org/officeDocument/2006/relationships/image" Target="../media/image71.png"/><Relationship Id="rId7" Type="http://schemas.openxmlformats.org/officeDocument/2006/relationships/image" Target="../media/image57.png"/><Relationship Id="rId12" Type="http://schemas.openxmlformats.org/officeDocument/2006/relationships/image" Target="../media/image62.svg"/><Relationship Id="rId17" Type="http://schemas.openxmlformats.org/officeDocument/2006/relationships/image" Target="../media/image67.svg"/><Relationship Id="rId25" Type="http://schemas.openxmlformats.org/officeDocument/2006/relationships/image" Target="../media/image75.png"/><Relationship Id="rId3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66.png"/><Relationship Id="rId20" Type="http://schemas.openxmlformats.org/officeDocument/2006/relationships/image" Target="../media/image70.svg"/><Relationship Id="rId29" Type="http://schemas.openxmlformats.org/officeDocument/2006/relationships/image" Target="../media/image7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6.svg"/><Relationship Id="rId11" Type="http://schemas.openxmlformats.org/officeDocument/2006/relationships/image" Target="../media/image61.png"/><Relationship Id="rId24" Type="http://schemas.openxmlformats.org/officeDocument/2006/relationships/image" Target="../media/image74.svg"/><Relationship Id="rId32" Type="http://schemas.openxmlformats.org/officeDocument/2006/relationships/image" Target="../media/image82.svg"/><Relationship Id="rId5" Type="http://schemas.openxmlformats.org/officeDocument/2006/relationships/image" Target="../media/image55.png"/><Relationship Id="rId15" Type="http://schemas.openxmlformats.org/officeDocument/2006/relationships/image" Target="../media/image65.svg"/><Relationship Id="rId23" Type="http://schemas.openxmlformats.org/officeDocument/2006/relationships/image" Target="../media/image73.png"/><Relationship Id="rId28" Type="http://schemas.openxmlformats.org/officeDocument/2006/relationships/image" Target="../media/image78.svg"/><Relationship Id="rId10" Type="http://schemas.openxmlformats.org/officeDocument/2006/relationships/image" Target="../media/image60.svg"/><Relationship Id="rId19" Type="http://schemas.openxmlformats.org/officeDocument/2006/relationships/image" Target="../media/image69.png"/><Relationship Id="rId31" Type="http://schemas.openxmlformats.org/officeDocument/2006/relationships/image" Target="../media/image81.png"/><Relationship Id="rId4" Type="http://schemas.openxmlformats.org/officeDocument/2006/relationships/image" Target="../media/image54.svg"/><Relationship Id="rId9" Type="http://schemas.openxmlformats.org/officeDocument/2006/relationships/image" Target="../media/image59.png"/><Relationship Id="rId14" Type="http://schemas.openxmlformats.org/officeDocument/2006/relationships/image" Target="../media/image64.svg"/><Relationship Id="rId22" Type="http://schemas.openxmlformats.org/officeDocument/2006/relationships/image" Target="../media/image72.svg"/><Relationship Id="rId27" Type="http://schemas.openxmlformats.org/officeDocument/2006/relationships/image" Target="../media/image77.png"/><Relationship Id="rId30" Type="http://schemas.openxmlformats.org/officeDocument/2006/relationships/image" Target="../media/image80.svg"/><Relationship Id="rId8" Type="http://schemas.openxmlformats.org/officeDocument/2006/relationships/image" Target="../media/image58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svg"/><Relationship Id="rId13" Type="http://schemas.openxmlformats.org/officeDocument/2006/relationships/image" Target="../media/image50.sv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12" Type="http://schemas.openxmlformats.org/officeDocument/2006/relationships/image" Target="../media/image49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svg"/><Relationship Id="rId11" Type="http://schemas.openxmlformats.org/officeDocument/2006/relationships/image" Target="../media/image48.png"/><Relationship Id="rId5" Type="http://schemas.openxmlformats.org/officeDocument/2006/relationships/image" Target="../media/image42.png"/><Relationship Id="rId10" Type="http://schemas.openxmlformats.org/officeDocument/2006/relationships/image" Target="../media/image47.svg"/><Relationship Id="rId4" Type="http://schemas.openxmlformats.org/officeDocument/2006/relationships/image" Target="../media/image41.svg"/><Relationship Id="rId9" Type="http://schemas.openxmlformats.org/officeDocument/2006/relationships/image" Target="../media/image46.svg"/><Relationship Id="rId1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1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5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7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svg"/><Relationship Id="rId11" Type="http://schemas.openxmlformats.org/officeDocument/2006/relationships/image" Target="../media/image3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4.png"/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sv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3.png"/><Relationship Id="rId10" Type="http://schemas.openxmlformats.org/officeDocument/2006/relationships/image" Target="../media/image21.svg"/><Relationship Id="rId4" Type="http://schemas.openxmlformats.org/officeDocument/2006/relationships/image" Target="../media/image7.svg"/><Relationship Id="rId9" Type="http://schemas.openxmlformats.org/officeDocument/2006/relationships/image" Target="../media/image20.png"/><Relationship Id="rId14" Type="http://schemas.openxmlformats.org/officeDocument/2006/relationships/image" Target="../media/image2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3D4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0905" y="3810061"/>
            <a:ext cx="952262" cy="3809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380905" y="2642459"/>
            <a:ext cx="11808047" cy="90108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7937"/>
              </a:lnSpc>
              <a:spcAft>
                <a:spcPts val="600"/>
              </a:spcAft>
              <a:buNone/>
            </a:pPr>
            <a:r>
              <a:rPr lang="en-US" sz="68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Machine Learning Pipeline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0" y="6457288"/>
            <a:ext cx="12188952" cy="398998"/>
          </a:xfrm>
          <a:prstGeom prst="rect">
            <a:avLst/>
          </a:prstGeom>
          <a:solidFill>
            <a:srgbClr val="1B2F35">
              <a:alpha val="90000"/>
            </a:srgbClr>
          </a:solidFill>
        </p:spPr>
      </p:sp>
      <p:sp>
        <p:nvSpPr>
          <p:cNvPr id="5" name="Object 4"/>
          <p:cNvSpPr/>
          <p:nvPr/>
        </p:nvSpPr>
        <p:spPr>
          <a:xfrm>
            <a:off x="476131" y="6571559"/>
            <a:ext cx="6142089" cy="14188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785"/>
              </a:lnSpc>
              <a:spcAft>
                <a:spcPts val="600"/>
              </a:spcAft>
              <a:buNone/>
            </a:pPr>
            <a:r>
              <a:rPr lang="en-US" sz="13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Presentation By: Regan Muthomi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5856411" y="6571559"/>
            <a:ext cx="6142089" cy="14188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r">
              <a:lnSpc>
                <a:spcPts val="1785"/>
              </a:lnSpc>
              <a:spcAft>
                <a:spcPts val="600"/>
              </a:spcAft>
              <a:buNone/>
            </a:pPr>
            <a:r>
              <a:rPr lang="en-US" sz="13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AFRICA DATA SCHOOL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380905" y="285679"/>
            <a:ext cx="777637" cy="476131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8" name="Object 7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52324" y="357098"/>
            <a:ext cx="634798" cy="333292"/>
          </a:xfrm>
          <a:prstGeom prst="rect">
            <a:avLst/>
          </a:prstGeom>
        </p:spPr>
      </p:pic>
      <p:pic>
        <p:nvPicPr>
          <p:cNvPr id="9" name="Object 8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2324" y="357098"/>
            <a:ext cx="634742" cy="3332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138" y="952917"/>
            <a:ext cx="380890" cy="38090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476131" y="326205"/>
            <a:ext cx="11617595" cy="4648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8"/>
              </a:lnSpc>
              <a:spcAft>
                <a:spcPts val="600"/>
              </a:spcAft>
              <a:buNone/>
            </a:pPr>
            <a:r>
              <a:rPr lang="en-US" sz="34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Relationships (Bivariate Analysis)</a:t>
            </a:r>
            <a:endParaRPr lang="en-US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6138" y="2147053"/>
            <a:ext cx="5570730" cy="952262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238065" y="2504687"/>
            <a:ext cx="6046863" cy="2085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835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Continuous-Continuous</a:t>
            </a:r>
            <a:endParaRPr lang="en-US" dirty="0"/>
          </a:p>
        </p:txBody>
      </p:sp>
      <p:pic>
        <p:nvPicPr>
          <p:cNvPr id="6" name="Object 5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42082" y="2147053"/>
            <a:ext cx="5570746" cy="952262"/>
          </a:xfrm>
          <a:prstGeom prst="rect">
            <a:avLst/>
          </a:prstGeom>
        </p:spPr>
      </p:pic>
      <p:sp>
        <p:nvSpPr>
          <p:cNvPr id="7" name="Object 6"/>
          <p:cNvSpPr/>
          <p:nvPr/>
        </p:nvSpPr>
        <p:spPr>
          <a:xfrm>
            <a:off x="5904024" y="2504687"/>
            <a:ext cx="6046863" cy="2085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835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Scatterplot, Heatmap, Jointplot, Pairplot</a:t>
            </a:r>
            <a:endParaRPr lang="en-US" dirty="0"/>
          </a:p>
        </p:txBody>
      </p:sp>
      <p:pic>
        <p:nvPicPr>
          <p:cNvPr id="8" name="Object 7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76138" y="3289767"/>
            <a:ext cx="5570730" cy="952262"/>
          </a:xfrm>
          <a:prstGeom prst="rect">
            <a:avLst/>
          </a:prstGeom>
        </p:spPr>
      </p:pic>
      <p:sp>
        <p:nvSpPr>
          <p:cNvPr id="9" name="Object 8"/>
          <p:cNvSpPr/>
          <p:nvPr/>
        </p:nvSpPr>
        <p:spPr>
          <a:xfrm>
            <a:off x="238065" y="3647401"/>
            <a:ext cx="6046863" cy="2085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835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Categorical-Continuous</a:t>
            </a:r>
            <a:endParaRPr lang="en-US" dirty="0"/>
          </a:p>
        </p:txBody>
      </p:sp>
      <p:pic>
        <p:nvPicPr>
          <p:cNvPr id="10" name="Object 9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142082" y="3289767"/>
            <a:ext cx="5570746" cy="952262"/>
          </a:xfrm>
          <a:prstGeom prst="rect">
            <a:avLst/>
          </a:prstGeom>
        </p:spPr>
      </p:pic>
      <p:sp>
        <p:nvSpPr>
          <p:cNvPr id="11" name="Object 10"/>
          <p:cNvSpPr/>
          <p:nvPr/>
        </p:nvSpPr>
        <p:spPr>
          <a:xfrm>
            <a:off x="5904024" y="3467424"/>
            <a:ext cx="6046863" cy="568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835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Factorplot, SwarmMap, ViolinPlot,</a:t>
            </a:r>
            <a:br>
              <a:rPr lang="en-US" sz="20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0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StripPlot</a:t>
            </a:r>
            <a:endParaRPr lang="en-US" dirty="0"/>
          </a:p>
        </p:txBody>
      </p:sp>
      <p:pic>
        <p:nvPicPr>
          <p:cNvPr id="12" name="Object 11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76138" y="4432481"/>
            <a:ext cx="5570730" cy="952263"/>
          </a:xfrm>
          <a:prstGeom prst="rect">
            <a:avLst/>
          </a:prstGeom>
        </p:spPr>
      </p:pic>
      <p:sp>
        <p:nvSpPr>
          <p:cNvPr id="13" name="Object 12"/>
          <p:cNvSpPr/>
          <p:nvPr/>
        </p:nvSpPr>
        <p:spPr>
          <a:xfrm>
            <a:off x="238065" y="4790115"/>
            <a:ext cx="6046863" cy="2085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835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Categorical-Categorical</a:t>
            </a:r>
            <a:endParaRPr lang="en-US" dirty="0"/>
          </a:p>
        </p:txBody>
      </p:sp>
      <p:pic>
        <p:nvPicPr>
          <p:cNvPr id="14" name="Object 13" descr="preencoded.png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142082" y="4432481"/>
            <a:ext cx="5570746" cy="952263"/>
          </a:xfrm>
          <a:prstGeom prst="rect">
            <a:avLst/>
          </a:prstGeom>
        </p:spPr>
      </p:pic>
      <p:sp>
        <p:nvSpPr>
          <p:cNvPr id="15" name="Object 14"/>
          <p:cNvSpPr/>
          <p:nvPr/>
        </p:nvSpPr>
        <p:spPr>
          <a:xfrm>
            <a:off x="5904024" y="4790115"/>
            <a:ext cx="6046863" cy="2085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835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Crosstab, Stacked Bar, Bar Chart</a:t>
            </a:r>
            <a:endParaRPr lang="en-US" dirty="0"/>
          </a:p>
        </p:txBody>
      </p:sp>
      <p:pic>
        <p:nvPicPr>
          <p:cNvPr id="16" name="Object 15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17" name="Object 16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18" name="Object 17"/>
          <p:cNvSpPr/>
          <p:nvPr/>
        </p:nvSpPr>
        <p:spPr>
          <a:xfrm>
            <a:off x="11481212" y="6351587"/>
            <a:ext cx="517288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10</a:t>
            </a:r>
            <a:endParaRPr lang="en-US" dirty="0"/>
          </a:p>
        </p:txBody>
      </p:sp>
      <p:sp>
        <p:nvSpPr>
          <p:cNvPr id="19" name="Object 18"/>
          <p:cNvSpPr/>
          <p:nvPr/>
        </p:nvSpPr>
        <p:spPr>
          <a:xfrm>
            <a:off x="8365376" y="1444423"/>
            <a:ext cx="2840679" cy="2612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16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FDD16E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Graph Techniques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3D4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3406847" y="2123242"/>
            <a:ext cx="5375258" cy="5133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09"/>
              </a:lnSpc>
              <a:spcAft>
                <a:spcPts val="600"/>
              </a:spcAft>
              <a:buNone/>
            </a:pPr>
            <a:r>
              <a:rPr lang="en-US" sz="38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Data Preprocessing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377048" y="2893653"/>
            <a:ext cx="11434856" cy="129507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990"/>
              </a:lnSpc>
              <a:spcAft>
                <a:spcPts val="600"/>
              </a:spcAft>
              <a:buNone/>
            </a:pPr>
            <a:r>
              <a:rPr lang="en-US" sz="2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technique of preparing (</a:t>
            </a:r>
            <a:r>
              <a:rPr lang="en-US" sz="29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cleaning</a:t>
            </a:r>
            <a:r>
              <a:rPr lang="en-US" sz="2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</a:t>
            </a:r>
            <a:r>
              <a:rPr lang="en-US" sz="29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organizing</a:t>
            </a:r>
            <a:r>
              <a:rPr lang="en-US" sz="2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 the</a:t>
            </a:r>
            <a:br>
              <a:rPr lang="en-US" sz="2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raw data to make it suitable for a </a:t>
            </a:r>
            <a:r>
              <a:rPr lang="en-US" sz="29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building</a:t>
            </a:r>
            <a:r>
              <a:rPr lang="en-US" sz="2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</a:t>
            </a:r>
            <a:r>
              <a:rPr lang="en-US" sz="29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training</a:t>
            </a:r>
            <a:br>
              <a:rPr lang="en-US" sz="2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Machine Learning models.</a:t>
            </a:r>
            <a:endParaRPr lang="en-US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11521340" y="6351587"/>
            <a:ext cx="477159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11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138" y="952917"/>
            <a:ext cx="380890" cy="38090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476131" y="326205"/>
            <a:ext cx="11617595" cy="4648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8"/>
              </a:lnSpc>
              <a:spcAft>
                <a:spcPts val="600"/>
              </a:spcAft>
              <a:buNone/>
            </a:pPr>
            <a:r>
              <a:rPr lang="en-US" sz="34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Data preprocessing</a:t>
            </a:r>
            <a:endParaRPr lang="en-US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0907" y="1552187"/>
            <a:ext cx="5618337" cy="582498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285679" y="1734862"/>
            <a:ext cx="5618345" cy="188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 Value Imputation</a:t>
            </a:r>
            <a:endParaRPr lang="en-US" dirty="0"/>
          </a:p>
        </p:txBody>
      </p:sp>
      <p:pic>
        <p:nvPicPr>
          <p:cNvPr id="6" name="Object 5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08799" y="1552187"/>
            <a:ext cx="5808799" cy="582498"/>
          </a:xfrm>
          <a:prstGeom prst="rect">
            <a:avLst/>
          </a:prstGeom>
        </p:spPr>
      </p:pic>
      <p:sp>
        <p:nvSpPr>
          <p:cNvPr id="7" name="Object 6"/>
          <p:cNvSpPr/>
          <p:nvPr/>
        </p:nvSpPr>
        <p:spPr>
          <a:xfrm>
            <a:off x="5904024" y="1741528"/>
            <a:ext cx="5618345" cy="1752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310"/>
              </a:lnSpc>
              <a:spcAft>
                <a:spcPts val="600"/>
              </a:spcAft>
              <a:buNone/>
            </a:pPr>
            <a:r>
              <a:rPr lang="en-US" sz="17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Replacing missing data with subtituted values</a:t>
            </a:r>
            <a:endParaRPr lang="en-US" dirty="0"/>
          </a:p>
        </p:txBody>
      </p:sp>
      <p:pic>
        <p:nvPicPr>
          <p:cNvPr id="8" name="Object 7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0907" y="2325007"/>
            <a:ext cx="5618337" cy="582498"/>
          </a:xfrm>
          <a:prstGeom prst="rect">
            <a:avLst/>
          </a:prstGeom>
        </p:spPr>
      </p:pic>
      <p:sp>
        <p:nvSpPr>
          <p:cNvPr id="9" name="Object 8"/>
          <p:cNvSpPr/>
          <p:nvPr/>
        </p:nvSpPr>
        <p:spPr>
          <a:xfrm>
            <a:off x="285679" y="2507782"/>
            <a:ext cx="5618345" cy="188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One Hot Encoding</a:t>
            </a:r>
            <a:endParaRPr lang="en-US" dirty="0"/>
          </a:p>
        </p:txBody>
      </p:sp>
      <p:pic>
        <p:nvPicPr>
          <p:cNvPr id="10" name="Object 9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08799" y="2325007"/>
            <a:ext cx="5808799" cy="582498"/>
          </a:xfrm>
          <a:prstGeom prst="rect">
            <a:avLst/>
          </a:prstGeom>
        </p:spPr>
      </p:pic>
      <p:sp>
        <p:nvSpPr>
          <p:cNvPr id="11" name="Object 10"/>
          <p:cNvSpPr/>
          <p:nvPr/>
        </p:nvSpPr>
        <p:spPr>
          <a:xfrm>
            <a:off x="5904024" y="2521113"/>
            <a:ext cx="5618345" cy="1618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Aft>
                <a:spcPts val="600"/>
              </a:spcAft>
              <a:buNone/>
            </a:pPr>
            <a:r>
              <a:rPr lang="en-US" sz="15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Representation of categorical variables as numbers</a:t>
            </a:r>
            <a:endParaRPr lang="en-US" dirty="0"/>
          </a:p>
        </p:txBody>
      </p:sp>
      <p:pic>
        <p:nvPicPr>
          <p:cNvPr id="12" name="Object 1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0907" y="3097976"/>
            <a:ext cx="5618337" cy="582498"/>
          </a:xfrm>
          <a:prstGeom prst="rect">
            <a:avLst/>
          </a:prstGeom>
        </p:spPr>
      </p:pic>
      <p:sp>
        <p:nvSpPr>
          <p:cNvPr id="13" name="Object 12"/>
          <p:cNvSpPr/>
          <p:nvPr/>
        </p:nvSpPr>
        <p:spPr>
          <a:xfrm>
            <a:off x="285679" y="3280701"/>
            <a:ext cx="5618345" cy="188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Ordinal encoding</a:t>
            </a:r>
            <a:endParaRPr lang="en-US" dirty="0"/>
          </a:p>
        </p:txBody>
      </p:sp>
      <p:pic>
        <p:nvPicPr>
          <p:cNvPr id="14" name="Object 1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08799" y="3097976"/>
            <a:ext cx="5808799" cy="582498"/>
          </a:xfrm>
          <a:prstGeom prst="rect">
            <a:avLst/>
          </a:prstGeom>
        </p:spPr>
      </p:pic>
      <p:sp>
        <p:nvSpPr>
          <p:cNvPr id="15" name="Object 14"/>
          <p:cNvSpPr/>
          <p:nvPr/>
        </p:nvSpPr>
        <p:spPr>
          <a:xfrm>
            <a:off x="5904024" y="3294033"/>
            <a:ext cx="5618345" cy="1618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Aft>
                <a:spcPts val="600"/>
              </a:spcAft>
              <a:buNone/>
            </a:pPr>
            <a:r>
              <a:rPr lang="en-US" sz="15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Mapping each unique label to an integer value.</a:t>
            </a:r>
            <a:endParaRPr lang="en-US" dirty="0"/>
          </a:p>
        </p:txBody>
      </p:sp>
      <p:pic>
        <p:nvPicPr>
          <p:cNvPr id="16" name="Object 15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0907" y="3870945"/>
            <a:ext cx="5618337" cy="582499"/>
          </a:xfrm>
          <a:prstGeom prst="rect">
            <a:avLst/>
          </a:prstGeom>
        </p:spPr>
      </p:pic>
      <p:sp>
        <p:nvSpPr>
          <p:cNvPr id="17" name="Object 16"/>
          <p:cNvSpPr/>
          <p:nvPr/>
        </p:nvSpPr>
        <p:spPr>
          <a:xfrm>
            <a:off x="285679" y="4053620"/>
            <a:ext cx="5618345" cy="188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Cardinal Encoding</a:t>
            </a:r>
            <a:endParaRPr lang="en-US" dirty="0"/>
          </a:p>
        </p:txBody>
      </p:sp>
      <p:pic>
        <p:nvPicPr>
          <p:cNvPr id="18" name="Object 17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08799" y="3870945"/>
            <a:ext cx="5808799" cy="582499"/>
          </a:xfrm>
          <a:prstGeom prst="rect">
            <a:avLst/>
          </a:prstGeom>
        </p:spPr>
      </p:pic>
      <p:sp>
        <p:nvSpPr>
          <p:cNvPr id="19" name="Object 18"/>
          <p:cNvSpPr/>
          <p:nvPr/>
        </p:nvSpPr>
        <p:spPr>
          <a:xfrm>
            <a:off x="5904024" y="3937603"/>
            <a:ext cx="5618345" cy="42058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Aft>
                <a:spcPts val="600"/>
              </a:spcAft>
              <a:buNone/>
            </a:pPr>
            <a:r>
              <a:rPr lang="en-US" sz="15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Encodes variables with many levels (high</a:t>
            </a:r>
            <a:br>
              <a:rPr lang="en-US" sz="15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5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cardinality features.</a:t>
            </a:r>
            <a:endParaRPr lang="en-US" dirty="0"/>
          </a:p>
        </p:txBody>
      </p:sp>
      <p:pic>
        <p:nvPicPr>
          <p:cNvPr id="20" name="Object 19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80907" y="4643765"/>
            <a:ext cx="5618337" cy="582497"/>
          </a:xfrm>
          <a:prstGeom prst="rect">
            <a:avLst/>
          </a:prstGeom>
        </p:spPr>
      </p:pic>
      <p:sp>
        <p:nvSpPr>
          <p:cNvPr id="21" name="Object 20"/>
          <p:cNvSpPr/>
          <p:nvPr/>
        </p:nvSpPr>
        <p:spPr>
          <a:xfrm>
            <a:off x="285679" y="4826539"/>
            <a:ext cx="5618345" cy="188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Normalization</a:t>
            </a:r>
            <a:endParaRPr lang="en-US" dirty="0"/>
          </a:p>
        </p:txBody>
      </p:sp>
      <p:pic>
        <p:nvPicPr>
          <p:cNvPr id="22" name="Object 21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08799" y="4643765"/>
            <a:ext cx="5808799" cy="582497"/>
          </a:xfrm>
          <a:prstGeom prst="rect">
            <a:avLst/>
          </a:prstGeom>
        </p:spPr>
      </p:pic>
      <p:sp>
        <p:nvSpPr>
          <p:cNvPr id="23" name="Object 22"/>
          <p:cNvSpPr/>
          <p:nvPr/>
        </p:nvSpPr>
        <p:spPr>
          <a:xfrm>
            <a:off x="5904024" y="4826539"/>
            <a:ext cx="5618345" cy="188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Adjust values to a common scale.</a:t>
            </a:r>
            <a:endParaRPr lang="en-US" dirty="0"/>
          </a:p>
        </p:txBody>
      </p:sp>
      <p:pic>
        <p:nvPicPr>
          <p:cNvPr id="24" name="Object 23" descr="preencoded.png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80907" y="5416733"/>
            <a:ext cx="11236691" cy="582498"/>
          </a:xfrm>
          <a:prstGeom prst="rect">
            <a:avLst/>
          </a:prstGeom>
        </p:spPr>
      </p:pic>
      <p:sp>
        <p:nvSpPr>
          <p:cNvPr id="25" name="Object 24"/>
          <p:cNvSpPr/>
          <p:nvPr/>
        </p:nvSpPr>
        <p:spPr>
          <a:xfrm>
            <a:off x="285679" y="5599459"/>
            <a:ext cx="11236690" cy="188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Transformation</a:t>
            </a:r>
            <a:endParaRPr lang="en-US" dirty="0"/>
          </a:p>
        </p:txBody>
      </p:sp>
      <p:pic>
        <p:nvPicPr>
          <p:cNvPr id="26" name="Object 25" descr="preencoded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27" name="Object 26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28" name="Object 27"/>
          <p:cNvSpPr/>
          <p:nvPr/>
        </p:nvSpPr>
        <p:spPr>
          <a:xfrm>
            <a:off x="11493744" y="6351587"/>
            <a:ext cx="50475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12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55180" y="2275906"/>
            <a:ext cx="1063394" cy="19045"/>
          </a:xfrm>
          <a:prstGeom prst="rect">
            <a:avLst/>
          </a:prstGeom>
        </p:spPr>
      </p:pic>
      <p:pic>
        <p:nvPicPr>
          <p:cNvPr id="3" name="Object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09051" y="2247338"/>
            <a:ext cx="95231" cy="76181"/>
          </a:xfrm>
          <a:prstGeom prst="rect">
            <a:avLst/>
          </a:prstGeom>
        </p:spPr>
      </p:pic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323391" y="3228168"/>
            <a:ext cx="1542672" cy="1015111"/>
          </a:xfrm>
          <a:prstGeom prst="rect">
            <a:avLst/>
          </a:prstGeom>
        </p:spPr>
      </p:pic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294828" y="4233756"/>
            <a:ext cx="76171" cy="95227"/>
          </a:xfrm>
          <a:prstGeom prst="rect">
            <a:avLst/>
          </a:prstGeom>
        </p:spPr>
      </p:pic>
      <p:pic>
        <p:nvPicPr>
          <p:cNvPr id="6" name="Object 5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799780" y="3231310"/>
            <a:ext cx="1542656" cy="1011968"/>
          </a:xfrm>
          <a:prstGeom prst="rect">
            <a:avLst/>
          </a:prstGeom>
        </p:spPr>
      </p:pic>
      <p:pic>
        <p:nvPicPr>
          <p:cNvPr id="7" name="Object 6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294828" y="4233756"/>
            <a:ext cx="76171" cy="95227"/>
          </a:xfrm>
          <a:prstGeom prst="rect">
            <a:avLst/>
          </a:prstGeom>
        </p:spPr>
      </p:pic>
      <p:pic>
        <p:nvPicPr>
          <p:cNvPr id="8" name="Object 7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322887" y="3236833"/>
            <a:ext cx="1542672" cy="1006445"/>
          </a:xfrm>
          <a:prstGeom prst="rect">
            <a:avLst/>
          </a:prstGeom>
        </p:spPr>
      </p:pic>
      <p:pic>
        <p:nvPicPr>
          <p:cNvPr id="9" name="Object 8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817950" y="4233756"/>
            <a:ext cx="76171" cy="95227"/>
          </a:xfrm>
          <a:prstGeom prst="rect">
            <a:avLst/>
          </a:prstGeom>
        </p:spPr>
      </p:pic>
      <p:pic>
        <p:nvPicPr>
          <p:cNvPr id="10" name="Object 9" descr="preencoded.png"/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283828" y="2275906"/>
            <a:ext cx="1053478" cy="19045"/>
          </a:xfrm>
          <a:prstGeom prst="rect">
            <a:avLst/>
          </a:prstGeom>
        </p:spPr>
      </p:pic>
      <p:pic>
        <p:nvPicPr>
          <p:cNvPr id="11" name="Object 10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9327783" y="2247338"/>
            <a:ext cx="95231" cy="76181"/>
          </a:xfrm>
          <a:prstGeom prst="rect">
            <a:avLst/>
          </a:prstGeom>
        </p:spPr>
      </p:pic>
      <p:pic>
        <p:nvPicPr>
          <p:cNvPr id="12" name="Object 11" descr="preencoded.png"/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8846513" y="3232548"/>
            <a:ext cx="1542656" cy="1010730"/>
          </a:xfrm>
          <a:prstGeom prst="rect">
            <a:avLst/>
          </a:prstGeom>
        </p:spPr>
      </p:pic>
      <p:pic>
        <p:nvPicPr>
          <p:cNvPr id="13" name="Object 12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817950" y="4233756"/>
            <a:ext cx="76171" cy="95227"/>
          </a:xfrm>
          <a:prstGeom prst="rect">
            <a:avLst/>
          </a:prstGeom>
        </p:spPr>
      </p:pic>
      <p:pic>
        <p:nvPicPr>
          <p:cNvPr id="14" name="Object 13" descr="preencoded.png"/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863458" y="1330042"/>
            <a:ext cx="1891723" cy="1910714"/>
          </a:xfrm>
          <a:prstGeom prst="rect">
            <a:avLst/>
          </a:prstGeom>
        </p:spPr>
      </p:pic>
      <p:sp>
        <p:nvSpPr>
          <p:cNvPr id="15" name="Object 14"/>
          <p:cNvSpPr/>
          <p:nvPr/>
        </p:nvSpPr>
        <p:spPr>
          <a:xfrm>
            <a:off x="615854" y="2016891"/>
            <a:ext cx="2386887" cy="5085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Categorical</a:t>
            </a:r>
            <a:b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</a:t>
            </a:r>
            <a:endParaRPr lang="en-US" dirty="0"/>
          </a:p>
        </p:txBody>
      </p:sp>
      <p:pic>
        <p:nvPicPr>
          <p:cNvPr id="16" name="Object 15" descr="preencoded.png"/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3904117" y="1333018"/>
            <a:ext cx="1904534" cy="1904524"/>
          </a:xfrm>
          <a:prstGeom prst="rect">
            <a:avLst/>
          </a:prstGeom>
        </p:spPr>
      </p:pic>
      <p:sp>
        <p:nvSpPr>
          <p:cNvPr id="17" name="Object 16"/>
          <p:cNvSpPr/>
          <p:nvPr/>
        </p:nvSpPr>
        <p:spPr>
          <a:xfrm>
            <a:off x="3666189" y="2016891"/>
            <a:ext cx="2380692" cy="5085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Numeric</a:t>
            </a:r>
            <a:b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</a:t>
            </a:r>
            <a:endParaRPr lang="en-US" dirty="0"/>
          </a:p>
        </p:txBody>
      </p:sp>
      <p:pic>
        <p:nvPicPr>
          <p:cNvPr id="18" name="Object 17" descr="preencoded.png"/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180672" y="4328923"/>
            <a:ext cx="2304483" cy="483749"/>
          </a:xfrm>
          <a:prstGeom prst="rect">
            <a:avLst/>
          </a:prstGeom>
        </p:spPr>
      </p:pic>
      <p:sp>
        <p:nvSpPr>
          <p:cNvPr id="19" name="Object 18"/>
          <p:cNvSpPr/>
          <p:nvPr/>
        </p:nvSpPr>
        <p:spPr>
          <a:xfrm>
            <a:off x="1942625" y="4462299"/>
            <a:ext cx="2780582" cy="188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Encoding</a:t>
            </a:r>
            <a:endParaRPr lang="en-US" dirty="0"/>
          </a:p>
        </p:txBody>
      </p:sp>
      <p:pic>
        <p:nvPicPr>
          <p:cNvPr id="20" name="Object 19" descr="preencoded.png"/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6371336" y="1324388"/>
            <a:ext cx="1921948" cy="1921951"/>
          </a:xfrm>
          <a:prstGeom prst="rect">
            <a:avLst/>
          </a:prstGeom>
        </p:spPr>
      </p:pic>
      <p:sp>
        <p:nvSpPr>
          <p:cNvPr id="21" name="Object 20"/>
          <p:cNvSpPr/>
          <p:nvPr/>
        </p:nvSpPr>
        <p:spPr>
          <a:xfrm>
            <a:off x="6133377" y="2016891"/>
            <a:ext cx="2398079" cy="5085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Numeric</a:t>
            </a:r>
            <a:b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</a:t>
            </a:r>
            <a:endParaRPr lang="en-US" dirty="0"/>
          </a:p>
        </p:txBody>
      </p:sp>
      <p:pic>
        <p:nvPicPr>
          <p:cNvPr id="22" name="Object 21" descr="preencoded.png"/>
          <p:cNvPicPr>
            <a:picLocks noChangeAspect="1"/>
          </p:cNvPicPr>
          <p:nvPr/>
        </p:nvPicPr>
        <p:blipFill>
          <a:blip r:embed="rId29">
            <a:extLst>
              <a:ext uri="{96DAC541-7B7A-43D3-8B79-37D633B846F1}">
                <asvg:svgBlip xmlns:asvg="http://schemas.microsoft.com/office/drawing/2016/SVG/main" r:embed="rId30"/>
              </a:ext>
            </a:extLst>
          </a:blip>
          <a:stretch>
            <a:fillRect/>
          </a:stretch>
        </p:blipFill>
        <p:spPr>
          <a:xfrm>
            <a:off x="7639973" y="4328923"/>
            <a:ext cx="2431978" cy="483749"/>
          </a:xfrm>
          <a:prstGeom prst="rect">
            <a:avLst/>
          </a:prstGeom>
        </p:spPr>
      </p:pic>
      <p:sp>
        <p:nvSpPr>
          <p:cNvPr id="23" name="Object 22"/>
          <p:cNvSpPr/>
          <p:nvPr/>
        </p:nvSpPr>
        <p:spPr>
          <a:xfrm>
            <a:off x="7401994" y="4462299"/>
            <a:ext cx="2908083" cy="188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Binning</a:t>
            </a:r>
            <a:endParaRPr lang="en-US" dirty="0"/>
          </a:p>
        </p:txBody>
      </p:sp>
      <p:pic>
        <p:nvPicPr>
          <p:cNvPr id="24" name="Object 23" descr="preencoded.png"/>
          <p:cNvPicPr>
            <a:picLocks noChangeAspect="1"/>
          </p:cNvPicPr>
          <p:nvPr/>
        </p:nvPicPr>
        <p:blipFill>
          <a:blip r:embed="rId31">
            <a:extLs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9422882" y="1328703"/>
            <a:ext cx="1913381" cy="1913380"/>
          </a:xfrm>
          <a:prstGeom prst="rect">
            <a:avLst/>
          </a:prstGeom>
        </p:spPr>
      </p:pic>
      <p:sp>
        <p:nvSpPr>
          <p:cNvPr id="25" name="Object 24"/>
          <p:cNvSpPr/>
          <p:nvPr/>
        </p:nvSpPr>
        <p:spPr>
          <a:xfrm>
            <a:off x="9184912" y="2016891"/>
            <a:ext cx="2389485" cy="5085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Categorical</a:t>
            </a:r>
            <a:b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</a:t>
            </a:r>
            <a:endParaRPr lang="en-US" dirty="0"/>
          </a:p>
        </p:txBody>
      </p:sp>
      <p:pic>
        <p:nvPicPr>
          <p:cNvPr id="26" name="Object 25" descr="preencoded.png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27" name="Object 26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28" name="Object 27"/>
          <p:cNvSpPr/>
          <p:nvPr/>
        </p:nvSpPr>
        <p:spPr>
          <a:xfrm>
            <a:off x="11494277" y="6351587"/>
            <a:ext cx="504223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13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3D4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3257475" y="2396541"/>
            <a:ext cx="5674002" cy="5133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09"/>
              </a:lnSpc>
              <a:spcAft>
                <a:spcPts val="600"/>
              </a:spcAft>
              <a:buNone/>
            </a:pPr>
            <a:r>
              <a:rPr lang="en-US" sz="38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Feature Engineering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9428" y="3166952"/>
            <a:ext cx="11270095" cy="7484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80"/>
              </a:lnSpc>
              <a:spcAft>
                <a:spcPts val="600"/>
              </a:spcAft>
              <a:buNone/>
            </a:pPr>
            <a:r>
              <a:rPr lang="en-US" sz="27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The process of using </a:t>
            </a:r>
            <a:r>
              <a:rPr lang="en-US" sz="27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domain knowledge</a:t>
            </a:r>
            <a:r>
              <a:rPr lang="en-US" sz="27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to extract features</a:t>
            </a:r>
            <a:br>
              <a:rPr lang="en-US" sz="27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7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from raw data via data mining techniques.</a:t>
            </a:r>
            <a:endParaRPr lang="en-US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11481345" y="6351587"/>
            <a:ext cx="517154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14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138" y="952917"/>
            <a:ext cx="380890" cy="38090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476131" y="326205"/>
            <a:ext cx="11617595" cy="4648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8"/>
              </a:lnSpc>
              <a:spcAft>
                <a:spcPts val="600"/>
              </a:spcAft>
              <a:buNone/>
            </a:pPr>
            <a:r>
              <a:rPr lang="en-US" sz="34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Feature Engineering Techniques</a:t>
            </a:r>
            <a:endParaRPr lang="en-US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0907" y="1552187"/>
            <a:ext cx="5618337" cy="582498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285679" y="1728197"/>
            <a:ext cx="5618345" cy="2018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730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 Interaction</a:t>
            </a:r>
            <a:endParaRPr lang="en-US" dirty="0"/>
          </a:p>
        </p:txBody>
      </p:sp>
      <p:pic>
        <p:nvPicPr>
          <p:cNvPr id="6" name="Object 5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08799" y="1552187"/>
            <a:ext cx="5808799" cy="582498"/>
          </a:xfrm>
          <a:prstGeom prst="rect">
            <a:avLst/>
          </a:prstGeom>
        </p:spPr>
      </p:pic>
      <p:sp>
        <p:nvSpPr>
          <p:cNvPr id="7" name="Object 6"/>
          <p:cNvSpPr/>
          <p:nvPr/>
        </p:nvSpPr>
        <p:spPr>
          <a:xfrm>
            <a:off x="5904024" y="1728197"/>
            <a:ext cx="5618345" cy="2018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730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Prediction based on two features</a:t>
            </a:r>
            <a:endParaRPr lang="en-US" dirty="0"/>
          </a:p>
        </p:txBody>
      </p:sp>
      <p:pic>
        <p:nvPicPr>
          <p:cNvPr id="8" name="Object 7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0907" y="2325007"/>
            <a:ext cx="5618337" cy="582498"/>
          </a:xfrm>
          <a:prstGeom prst="rect">
            <a:avLst/>
          </a:prstGeom>
        </p:spPr>
      </p:pic>
      <p:sp>
        <p:nvSpPr>
          <p:cNvPr id="9" name="Object 8"/>
          <p:cNvSpPr/>
          <p:nvPr/>
        </p:nvSpPr>
        <p:spPr>
          <a:xfrm>
            <a:off x="285679" y="2501116"/>
            <a:ext cx="5618345" cy="2018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730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Polynomial Features</a:t>
            </a:r>
            <a:endParaRPr lang="en-US" dirty="0"/>
          </a:p>
        </p:txBody>
      </p:sp>
      <p:pic>
        <p:nvPicPr>
          <p:cNvPr id="10" name="Object 9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08799" y="2325007"/>
            <a:ext cx="5808799" cy="582498"/>
          </a:xfrm>
          <a:prstGeom prst="rect">
            <a:avLst/>
          </a:prstGeom>
        </p:spPr>
      </p:pic>
      <p:sp>
        <p:nvSpPr>
          <p:cNvPr id="11" name="Object 10"/>
          <p:cNvSpPr/>
          <p:nvPr/>
        </p:nvSpPr>
        <p:spPr>
          <a:xfrm>
            <a:off x="5904024" y="2397795"/>
            <a:ext cx="5618345" cy="4085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995"/>
              </a:lnSpc>
              <a:spcAft>
                <a:spcPts val="600"/>
              </a:spcAft>
              <a:buNone/>
            </a:pPr>
            <a:r>
              <a:rPr lang="en-US" sz="1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Features  created by raising existing features to an</a:t>
            </a:r>
            <a:br>
              <a:rPr lang="en-US" sz="1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exponent.</a:t>
            </a:r>
            <a:endParaRPr lang="en-US" dirty="0"/>
          </a:p>
        </p:txBody>
      </p:sp>
      <p:pic>
        <p:nvPicPr>
          <p:cNvPr id="12" name="Object 1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0907" y="3097976"/>
            <a:ext cx="5618337" cy="582498"/>
          </a:xfrm>
          <a:prstGeom prst="rect">
            <a:avLst/>
          </a:prstGeom>
        </p:spPr>
      </p:pic>
      <p:sp>
        <p:nvSpPr>
          <p:cNvPr id="13" name="Object 12"/>
          <p:cNvSpPr/>
          <p:nvPr/>
        </p:nvSpPr>
        <p:spPr>
          <a:xfrm>
            <a:off x="285679" y="3274035"/>
            <a:ext cx="5618345" cy="2018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730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Trigonometry Features</a:t>
            </a:r>
            <a:endParaRPr lang="en-US" dirty="0"/>
          </a:p>
        </p:txBody>
      </p:sp>
      <p:pic>
        <p:nvPicPr>
          <p:cNvPr id="14" name="Object 1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08799" y="3097976"/>
            <a:ext cx="5808799" cy="582498"/>
          </a:xfrm>
          <a:prstGeom prst="rect">
            <a:avLst/>
          </a:prstGeom>
        </p:spPr>
      </p:pic>
      <p:sp>
        <p:nvSpPr>
          <p:cNvPr id="15" name="Object 14"/>
          <p:cNvSpPr/>
          <p:nvPr/>
        </p:nvSpPr>
        <p:spPr>
          <a:xfrm>
            <a:off x="5904024" y="3297365"/>
            <a:ext cx="5618345" cy="1552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995"/>
              </a:lnSpc>
              <a:spcAft>
                <a:spcPts val="600"/>
              </a:spcAft>
              <a:buNone/>
            </a:pPr>
            <a:r>
              <a:rPr lang="en-US" sz="1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Using trigonometric functions to extract features.</a:t>
            </a:r>
            <a:endParaRPr lang="en-US" dirty="0"/>
          </a:p>
        </p:txBody>
      </p:sp>
      <p:pic>
        <p:nvPicPr>
          <p:cNvPr id="16" name="Object 15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0907" y="3870945"/>
            <a:ext cx="5618337" cy="582499"/>
          </a:xfrm>
          <a:prstGeom prst="rect">
            <a:avLst/>
          </a:prstGeom>
        </p:spPr>
      </p:pic>
      <p:sp>
        <p:nvSpPr>
          <p:cNvPr id="17" name="Object 16"/>
          <p:cNvSpPr/>
          <p:nvPr/>
        </p:nvSpPr>
        <p:spPr>
          <a:xfrm>
            <a:off x="285679" y="4046954"/>
            <a:ext cx="5618345" cy="2018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730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Group Features</a:t>
            </a:r>
            <a:endParaRPr lang="en-US" dirty="0"/>
          </a:p>
        </p:txBody>
      </p:sp>
      <p:pic>
        <p:nvPicPr>
          <p:cNvPr id="18" name="Object 17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08799" y="3870945"/>
            <a:ext cx="5808799" cy="582499"/>
          </a:xfrm>
          <a:prstGeom prst="rect">
            <a:avLst/>
          </a:prstGeom>
        </p:spPr>
      </p:pic>
      <p:sp>
        <p:nvSpPr>
          <p:cNvPr id="19" name="Object 18"/>
          <p:cNvSpPr/>
          <p:nvPr/>
        </p:nvSpPr>
        <p:spPr>
          <a:xfrm>
            <a:off x="5904024" y="4060286"/>
            <a:ext cx="5618345" cy="1752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310"/>
              </a:lnSpc>
              <a:spcAft>
                <a:spcPts val="600"/>
              </a:spcAft>
              <a:buNone/>
            </a:pPr>
            <a:r>
              <a:rPr lang="en-US" sz="17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Decidde aggregation functions of the features.</a:t>
            </a:r>
            <a:endParaRPr lang="en-US" dirty="0"/>
          </a:p>
        </p:txBody>
      </p:sp>
      <p:pic>
        <p:nvPicPr>
          <p:cNvPr id="20" name="Object 19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80907" y="4643765"/>
            <a:ext cx="5618337" cy="582497"/>
          </a:xfrm>
          <a:prstGeom prst="rect">
            <a:avLst/>
          </a:prstGeom>
        </p:spPr>
      </p:pic>
      <p:sp>
        <p:nvSpPr>
          <p:cNvPr id="21" name="Object 20"/>
          <p:cNvSpPr/>
          <p:nvPr/>
        </p:nvSpPr>
        <p:spPr>
          <a:xfrm>
            <a:off x="285679" y="4819873"/>
            <a:ext cx="5618345" cy="2018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730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Bin Numeric Features</a:t>
            </a:r>
            <a:endParaRPr lang="en-US" dirty="0"/>
          </a:p>
        </p:txBody>
      </p:sp>
      <p:pic>
        <p:nvPicPr>
          <p:cNvPr id="22" name="Object 21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08799" y="4643765"/>
            <a:ext cx="5808799" cy="582497"/>
          </a:xfrm>
          <a:prstGeom prst="rect">
            <a:avLst/>
          </a:prstGeom>
        </p:spPr>
      </p:pic>
      <p:sp>
        <p:nvSpPr>
          <p:cNvPr id="23" name="Object 22"/>
          <p:cNvSpPr/>
          <p:nvPr/>
        </p:nvSpPr>
        <p:spPr>
          <a:xfrm>
            <a:off x="5904024" y="4843204"/>
            <a:ext cx="5618345" cy="1552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995"/>
              </a:lnSpc>
              <a:spcAft>
                <a:spcPts val="600"/>
              </a:spcAft>
              <a:buNone/>
            </a:pPr>
            <a:r>
              <a:rPr lang="en-US" sz="1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Turning continuous variables into categorical variable</a:t>
            </a:r>
            <a:endParaRPr lang="en-US" dirty="0"/>
          </a:p>
        </p:txBody>
      </p:sp>
      <p:pic>
        <p:nvPicPr>
          <p:cNvPr id="24" name="Object 2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0907" y="5416733"/>
            <a:ext cx="5618337" cy="582498"/>
          </a:xfrm>
          <a:prstGeom prst="rect">
            <a:avLst/>
          </a:prstGeom>
        </p:spPr>
      </p:pic>
      <p:sp>
        <p:nvSpPr>
          <p:cNvPr id="25" name="Object 24"/>
          <p:cNvSpPr/>
          <p:nvPr/>
        </p:nvSpPr>
        <p:spPr>
          <a:xfrm>
            <a:off x="285679" y="5592793"/>
            <a:ext cx="5618345" cy="2018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730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Combine Rare Levels</a:t>
            </a:r>
            <a:endParaRPr lang="en-US" dirty="0"/>
          </a:p>
        </p:txBody>
      </p:sp>
      <p:pic>
        <p:nvPicPr>
          <p:cNvPr id="26" name="Object 25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08799" y="5416733"/>
            <a:ext cx="5808799" cy="582498"/>
          </a:xfrm>
          <a:prstGeom prst="rect">
            <a:avLst/>
          </a:prstGeom>
        </p:spPr>
      </p:pic>
      <p:sp>
        <p:nvSpPr>
          <p:cNvPr id="27" name="Object 26"/>
          <p:cNvSpPr/>
          <p:nvPr/>
        </p:nvSpPr>
        <p:spPr>
          <a:xfrm>
            <a:off x="5904024" y="5489472"/>
            <a:ext cx="5618345" cy="4085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995"/>
              </a:lnSpc>
              <a:spcAft>
                <a:spcPts val="600"/>
              </a:spcAft>
              <a:buNone/>
            </a:pPr>
            <a:r>
              <a:rPr lang="en-US" sz="1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Takes categorical variable and combines all levels</a:t>
            </a:r>
            <a:br>
              <a:rPr lang="en-US" sz="1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with frequencies &lt; threshold</a:t>
            </a:r>
            <a:endParaRPr lang="en-US" dirty="0"/>
          </a:p>
        </p:txBody>
      </p:sp>
      <p:pic>
        <p:nvPicPr>
          <p:cNvPr id="28" name="Object 27" descr="preencoded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29" name="Object 28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30" name="Object 29"/>
          <p:cNvSpPr/>
          <p:nvPr/>
        </p:nvSpPr>
        <p:spPr>
          <a:xfrm>
            <a:off x="11494010" y="6351587"/>
            <a:ext cx="504489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15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3D4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3603065" y="1913744"/>
            <a:ext cx="4982822" cy="5133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09"/>
              </a:lnSpc>
              <a:spcAft>
                <a:spcPts val="600"/>
              </a:spcAft>
              <a:buNone/>
            </a:pPr>
            <a:r>
              <a:rPr lang="en-US" sz="38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Feature Selection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894174" y="2684156"/>
            <a:ext cx="10400604" cy="7284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675"/>
              </a:lnSpc>
              <a:spcAft>
                <a:spcPts val="600"/>
              </a:spcAft>
              <a:buNone/>
            </a:pP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Process of </a:t>
            </a: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reducing</a:t>
            </a: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the number of input variables when</a:t>
            </a:r>
            <a:b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developing a predictive model.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596045" y="3669747"/>
            <a:ext cx="10996863" cy="7284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675"/>
              </a:lnSpc>
              <a:spcAft>
                <a:spcPts val="600"/>
              </a:spcAft>
              <a:buNone/>
            </a:pP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reduce the </a:t>
            </a: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computational cost</a:t>
            </a: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of modeling and, in some</a:t>
            </a:r>
            <a:b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cases, to </a:t>
            </a: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 the performance</a:t>
            </a: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of the model</a:t>
            </a:r>
            <a:endParaRPr lang="en-US" dirty="0"/>
          </a:p>
        </p:txBody>
      </p:sp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11488278" y="6351587"/>
            <a:ext cx="510222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16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138" y="952917"/>
            <a:ext cx="380890" cy="38090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476131" y="326205"/>
            <a:ext cx="11617595" cy="4648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8"/>
              </a:lnSpc>
              <a:spcAft>
                <a:spcPts val="600"/>
              </a:spcAft>
              <a:buNone/>
            </a:pPr>
            <a:r>
              <a:rPr lang="en-US" sz="34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Feature Selection Techniques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476131" y="2313996"/>
            <a:ext cx="3618595" cy="2923444"/>
          </a:xfrm>
          <a:prstGeom prst="rect">
            <a:avLst/>
          </a:prstGeom>
          <a:solidFill>
            <a:srgbClr val="AFA5EC"/>
          </a:solidFill>
        </p:spPr>
      </p:sp>
      <p:sp>
        <p:nvSpPr>
          <p:cNvPr id="5" name="Object 4"/>
          <p:cNvSpPr/>
          <p:nvPr/>
        </p:nvSpPr>
        <p:spPr>
          <a:xfrm>
            <a:off x="761810" y="2571107"/>
            <a:ext cx="3428143" cy="2818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90"/>
              </a:lnSpc>
              <a:spcAft>
                <a:spcPts val="600"/>
              </a:spcAft>
              <a:buNone/>
            </a:pPr>
            <a:r>
              <a:rPr lang="en-US" sz="2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Filter Method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761810" y="3110087"/>
            <a:ext cx="3428143" cy="18416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940"/>
              </a:lnSpc>
              <a:spcAft>
                <a:spcPts val="600"/>
              </a:spcAft>
              <a:buNone/>
            </a:pPr>
            <a: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Measure the</a:t>
            </a:r>
            <a:b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relevance of features</a:t>
            </a:r>
            <a:b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by their correlation</a:t>
            </a:r>
            <a:b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with dependent</a:t>
            </a:r>
            <a:b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variable.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4285178" y="2313996"/>
            <a:ext cx="3618595" cy="2923444"/>
          </a:xfrm>
          <a:prstGeom prst="rect">
            <a:avLst/>
          </a:prstGeom>
          <a:solidFill>
            <a:srgbClr val="A68118"/>
          </a:solidFill>
        </p:spPr>
      </p:sp>
      <p:sp>
        <p:nvSpPr>
          <p:cNvPr id="8" name="Object 7"/>
          <p:cNvSpPr/>
          <p:nvPr/>
        </p:nvSpPr>
        <p:spPr>
          <a:xfrm>
            <a:off x="4570857" y="2571107"/>
            <a:ext cx="3428143" cy="78847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90"/>
              </a:lnSpc>
              <a:spcAft>
                <a:spcPts val="600"/>
              </a:spcAft>
              <a:buNone/>
            </a:pPr>
            <a:r>
              <a:rPr lang="en-US" sz="2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Wrapper</a:t>
            </a:r>
            <a:br>
              <a:rPr lang="en-US" sz="2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Method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4570857" y="3616691"/>
            <a:ext cx="3428143" cy="133507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940"/>
              </a:lnSpc>
              <a:spcAft>
                <a:spcPts val="600"/>
              </a:spcAft>
              <a:buNone/>
            </a:pPr>
            <a:r>
              <a:rPr lang="en-US" sz="2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Measure the</a:t>
            </a:r>
            <a:br>
              <a:rPr lang="en-US" sz="2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usefulness of a subset</a:t>
            </a:r>
            <a:br>
              <a:rPr lang="en-US" sz="2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 feature by actually</a:t>
            </a:r>
            <a:br>
              <a:rPr lang="en-US" sz="2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training a model on it.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8094226" y="2313996"/>
            <a:ext cx="3618595" cy="2923444"/>
          </a:xfrm>
          <a:prstGeom prst="rect">
            <a:avLst/>
          </a:prstGeom>
          <a:solidFill>
            <a:srgbClr val="FDD16E"/>
          </a:solidFill>
        </p:spPr>
      </p:sp>
      <p:sp>
        <p:nvSpPr>
          <p:cNvPr id="11" name="Object 10"/>
          <p:cNvSpPr/>
          <p:nvPr/>
        </p:nvSpPr>
        <p:spPr>
          <a:xfrm>
            <a:off x="8379905" y="2571107"/>
            <a:ext cx="3428143" cy="78847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90"/>
              </a:lnSpc>
              <a:spcAft>
                <a:spcPts val="600"/>
              </a:spcAft>
              <a:buNone/>
            </a:pPr>
            <a:r>
              <a:rPr lang="en-US" sz="2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Embedded</a:t>
            </a:r>
            <a:br>
              <a:rPr lang="en-US" sz="2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Method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8379905" y="3616691"/>
            <a:ext cx="3428143" cy="133507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940"/>
              </a:lnSpc>
              <a:spcAft>
                <a:spcPts val="600"/>
              </a:spcAft>
              <a:buNone/>
            </a:pPr>
            <a: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Combine the</a:t>
            </a:r>
            <a:b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qualities' of filter and</a:t>
            </a:r>
            <a:b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wrapper methods.</a:t>
            </a:r>
            <a:endParaRPr lang="en-US" dirty="0"/>
          </a:p>
        </p:txBody>
      </p:sp>
      <p:pic>
        <p:nvPicPr>
          <p:cNvPr id="13" name="Object 1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14" name="Object 13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15" name="Object 14"/>
          <p:cNvSpPr/>
          <p:nvPr/>
        </p:nvSpPr>
        <p:spPr>
          <a:xfrm>
            <a:off x="11490944" y="6351587"/>
            <a:ext cx="50755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17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3D4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616006" y="2639844"/>
            <a:ext cx="2956941" cy="5133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09"/>
              </a:lnSpc>
              <a:spcAft>
                <a:spcPts val="600"/>
              </a:spcAft>
              <a:buNone/>
            </a:pPr>
            <a:r>
              <a:rPr lang="en-US" sz="38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Modeling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376072" y="3410255"/>
            <a:ext cx="11436808" cy="2618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675"/>
              </a:lnSpc>
              <a:spcAft>
                <a:spcPts val="600"/>
              </a:spcAft>
              <a:buNone/>
            </a:pP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to </a:t>
            </a: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</a:t>
            </a: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</a:t>
            </a: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fine-tune</a:t>
            </a: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and </a:t>
            </a: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validate</a:t>
            </a: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 machine learning model</a:t>
            </a:r>
            <a:endParaRPr lang="en-US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11484412" y="6351587"/>
            <a:ext cx="514088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18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3D4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1432113" y="2899335"/>
            <a:ext cx="9324727" cy="5133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09"/>
              </a:lnSpc>
              <a:spcAft>
                <a:spcPts val="600"/>
              </a:spcAft>
              <a:buNone/>
            </a:pPr>
            <a:r>
              <a:rPr lang="en-US" sz="38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Choosing the right estimator/ model</a:t>
            </a:r>
            <a:endParaRPr lang="en-US" dirty="0"/>
          </a:p>
        </p:txBody>
      </p:sp>
      <p:pic>
        <p:nvPicPr>
          <p:cNvPr id="3" name="Object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4" name="Object 3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11488278" y="6351587"/>
            <a:ext cx="510222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19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3D4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236721" y="1543010"/>
            <a:ext cx="3290024" cy="1752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310"/>
              </a:lnSpc>
              <a:spcAft>
                <a:spcPts val="600"/>
              </a:spcAft>
              <a:buNone/>
            </a:pPr>
            <a:r>
              <a:rPr lang="en-US" sz="17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</a:rPr>
              <a:t>What is Machine Learning?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967420" y="2026920"/>
            <a:ext cx="10254112" cy="38709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938"/>
              </a:lnSpc>
              <a:spcAft>
                <a:spcPts val="600"/>
              </a:spcAft>
              <a:buNone/>
            </a:pPr>
            <a:r>
              <a:rPr lang="en-US" sz="42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 </a:t>
            </a:r>
            <a:r>
              <a:rPr lang="en-GB" sz="4400" b="0" i="0" dirty="0"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Machine learning is a branch of </a:t>
            </a:r>
            <a:r>
              <a:rPr lang="en-GB" sz="4400" b="0" i="0" u="none" strike="noStrike" dirty="0"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artificial intelligence (AI)</a:t>
            </a:r>
            <a:r>
              <a:rPr lang="en-GB" sz="4400" b="0" i="0" dirty="0"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 and computer science which focuses on the use of data and algorithms to imitate the way that humans learn, gradually improving its accuracy.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11541871" y="6351587"/>
            <a:ext cx="456629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0"/>
            <a:ext cx="12198475" cy="6865808"/>
          </a:xfrm>
          <a:prstGeom prst="rect">
            <a:avLst/>
          </a:prstGeom>
          <a:solidFill>
            <a:srgbClr val="FDD16E"/>
          </a:solidFill>
        </p:spPr>
      </p:sp>
      <p:pic>
        <p:nvPicPr>
          <p:cNvPr id="3" name="Object 2" descr="preencoded.png"/>
          <p:cNvPicPr>
            <a:picLocks noChangeAspect="1"/>
          </p:cNvPicPr>
          <p:nvPr/>
        </p:nvPicPr>
        <p:blipFill>
          <a:blip r:embed="rId3"/>
          <a:srcRect l="-61" t="4807" r="-61" b="4807"/>
          <a:stretch/>
        </p:blipFill>
        <p:spPr>
          <a:xfrm>
            <a:off x="0" y="0"/>
            <a:ext cx="12198475" cy="686580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3D4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3420" y="1994375"/>
            <a:ext cx="761813" cy="725245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3925562" y="2947406"/>
            <a:ext cx="4337827" cy="5423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674"/>
              </a:lnSpc>
              <a:spcAft>
                <a:spcPts val="600"/>
              </a:spcAft>
              <a:buNone/>
            </a:pPr>
            <a:r>
              <a:rPr lang="en-US" sz="40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CONCLUSION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626379" y="3746902"/>
            <a:ext cx="10936194" cy="12284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80"/>
              </a:lnSpc>
              <a:spcAft>
                <a:spcPts val="600"/>
              </a:spcAft>
              <a:buNone/>
            </a:pPr>
            <a:r>
              <a:rPr lang="en-US" sz="27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 have briefly discussed the importance of EDA in the Data</a:t>
            </a:r>
            <a:br>
              <a:rPr lang="en-US" sz="27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7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Science pipeline and steps that are involved in Machine</a:t>
            </a:r>
            <a:br>
              <a:rPr lang="en-US" sz="27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7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Learning Pipeline.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3D4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25539" y="2718856"/>
            <a:ext cx="537575" cy="761810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3018928" y="3690171"/>
            <a:ext cx="6151096" cy="5423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674"/>
              </a:lnSpc>
              <a:spcAft>
                <a:spcPts val="600"/>
              </a:spcAft>
              <a:buNone/>
            </a:pPr>
            <a:r>
              <a:rPr lang="en-US" sz="40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Additional Resources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2237815" y="1907381"/>
            <a:ext cx="8094226" cy="241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360"/>
              </a:lnSpc>
              <a:spcAft>
                <a:spcPts val="600"/>
              </a:spcAft>
              <a:buNone/>
            </a:pPr>
            <a:r>
              <a:rPr lang="en-US" sz="2400" b="1" dirty="0">
                <a:solidFill>
                  <a:srgbClr val="FDD16E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 Notebooks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2237815" y="2311140"/>
            <a:ext cx="8094226" cy="1752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31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https://github.com/Africa-Data-School/ADS_Course_Material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2237815" y="2933919"/>
            <a:ext cx="8094226" cy="241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360"/>
              </a:lnSpc>
              <a:spcAft>
                <a:spcPts val="600"/>
              </a:spcAft>
              <a:buNone/>
            </a:pPr>
            <a:r>
              <a:rPr lang="en-US" sz="2400" b="1" dirty="0">
                <a:solidFill>
                  <a:srgbClr val="FDD16E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Analytics Vidhya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2237815" y="3337678"/>
            <a:ext cx="8094226" cy="1752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31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https://www.analyticsvidhya.com/blog/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2237815" y="3960457"/>
            <a:ext cx="8094226" cy="241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360"/>
              </a:lnSpc>
              <a:spcAft>
                <a:spcPts val="600"/>
              </a:spcAft>
              <a:buNone/>
            </a:pPr>
            <a:r>
              <a:rPr lang="en-US" sz="2400" b="1" dirty="0">
                <a:solidFill>
                  <a:srgbClr val="FDD16E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Sklearn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2237815" y="4364216"/>
            <a:ext cx="8094226" cy="1752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310"/>
              </a:lnSpc>
              <a:spcAft>
                <a:spcPts val="600"/>
              </a:spcAft>
              <a:buNone/>
            </a:pPr>
            <a:r>
              <a:rPr lang="en-US" sz="1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https://scikit-learn.org/stable/tutorial/machine_learning_map/index.html</a:t>
            </a:r>
            <a:endParaRPr lang="en-US" dirty="0"/>
          </a:p>
        </p:txBody>
      </p:sp>
      <p:pic>
        <p:nvPicPr>
          <p:cNvPr id="8" name="Object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9" name="Object 8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11466680" y="6351587"/>
            <a:ext cx="531819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23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129" y="952917"/>
            <a:ext cx="380907" cy="38090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476131" y="326205"/>
            <a:ext cx="11617595" cy="4648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8"/>
              </a:lnSpc>
              <a:spcAft>
                <a:spcPts val="600"/>
              </a:spcAft>
              <a:buNone/>
            </a:pPr>
            <a:r>
              <a:rPr lang="en-US" sz="34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Top-Down ML Pipeline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476131" y="1552187"/>
            <a:ext cx="11236690" cy="1040346"/>
          </a:xfrm>
          <a:prstGeom prst="rect">
            <a:avLst/>
          </a:prstGeom>
          <a:solidFill>
            <a:srgbClr val="AFA5EC"/>
          </a:solidFill>
        </p:spPr>
      </p:sp>
      <p:sp>
        <p:nvSpPr>
          <p:cNvPr id="5" name="Object 4"/>
          <p:cNvSpPr/>
          <p:nvPr/>
        </p:nvSpPr>
        <p:spPr>
          <a:xfrm>
            <a:off x="4112627" y="1857920"/>
            <a:ext cx="3963697" cy="3194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646"/>
              </a:lnSpc>
              <a:spcAft>
                <a:spcPts val="600"/>
              </a:spcAft>
              <a:buNone/>
            </a:pPr>
            <a:r>
              <a:rPr lang="en-US" sz="23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Testing &amp; Deployment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476131" y="2687759"/>
            <a:ext cx="2737753" cy="2175918"/>
          </a:xfrm>
          <a:prstGeom prst="rect">
            <a:avLst/>
          </a:prstGeom>
          <a:solidFill>
            <a:srgbClr val="A68118"/>
          </a:solidFill>
        </p:spPr>
      </p:sp>
      <p:sp>
        <p:nvSpPr>
          <p:cNvPr id="7" name="Object 6"/>
          <p:cNvSpPr/>
          <p:nvPr/>
        </p:nvSpPr>
        <p:spPr>
          <a:xfrm>
            <a:off x="461856" y="3393330"/>
            <a:ext cx="2766302" cy="6553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646"/>
              </a:lnSpc>
              <a:spcAft>
                <a:spcPts val="600"/>
              </a:spcAft>
              <a:buNone/>
            </a:pPr>
            <a:r>
              <a:rPr lang="en-US" sz="23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Data</a:t>
            </a:r>
            <a:br>
              <a:rPr lang="en-US" sz="23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</a:br>
            <a:r>
              <a:rPr lang="en-US" sz="23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Preprocessing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3309110" y="2687759"/>
            <a:ext cx="2737753" cy="2175918"/>
          </a:xfrm>
          <a:prstGeom prst="rect">
            <a:avLst/>
          </a:prstGeom>
          <a:solidFill>
            <a:srgbClr val="FDD16E"/>
          </a:solidFill>
        </p:spPr>
      </p:sp>
      <p:sp>
        <p:nvSpPr>
          <p:cNvPr id="9" name="Object 8"/>
          <p:cNvSpPr/>
          <p:nvPr/>
        </p:nvSpPr>
        <p:spPr>
          <a:xfrm>
            <a:off x="3422400" y="3393330"/>
            <a:ext cx="2511172" cy="6553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646"/>
              </a:lnSpc>
              <a:spcAft>
                <a:spcPts val="600"/>
              </a:spcAft>
              <a:buNone/>
            </a:pPr>
            <a:r>
              <a:rPr lang="en-US" sz="23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Feature</a:t>
            </a:r>
            <a:br>
              <a:rPr lang="en-US" sz="23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</a:br>
            <a:r>
              <a:rPr lang="en-US" sz="23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Engineering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6142089" y="2687759"/>
            <a:ext cx="2737753" cy="2175918"/>
          </a:xfrm>
          <a:prstGeom prst="rect">
            <a:avLst/>
          </a:prstGeom>
          <a:solidFill>
            <a:srgbClr val="96C8EC"/>
          </a:solidFill>
        </p:spPr>
      </p:sp>
      <p:sp>
        <p:nvSpPr>
          <p:cNvPr id="11" name="Object 10"/>
          <p:cNvSpPr/>
          <p:nvPr/>
        </p:nvSpPr>
        <p:spPr>
          <a:xfrm>
            <a:off x="5863757" y="3561278"/>
            <a:ext cx="3294417" cy="3194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646"/>
              </a:lnSpc>
              <a:spcAft>
                <a:spcPts val="600"/>
              </a:spcAft>
              <a:buNone/>
            </a:pPr>
            <a:r>
              <a:rPr lang="en-US" sz="23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Feature Selection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8975068" y="2687759"/>
            <a:ext cx="2737753" cy="2175918"/>
          </a:xfrm>
          <a:prstGeom prst="rect">
            <a:avLst/>
          </a:prstGeom>
          <a:solidFill>
            <a:srgbClr val="3D4176"/>
          </a:solidFill>
        </p:spPr>
      </p:sp>
      <p:sp>
        <p:nvSpPr>
          <p:cNvPr id="13" name="Object 12"/>
          <p:cNvSpPr/>
          <p:nvPr/>
        </p:nvSpPr>
        <p:spPr>
          <a:xfrm>
            <a:off x="8898580" y="3561278"/>
            <a:ext cx="2890729" cy="3194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646"/>
              </a:lnSpc>
              <a:spcAft>
                <a:spcPts val="600"/>
              </a:spcAft>
              <a:buNone/>
            </a:pPr>
            <a:r>
              <a:rPr lang="en-US" sz="23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Model Building</a:t>
            </a:r>
            <a:endParaRPr lang="en-US" dirty="0"/>
          </a:p>
        </p:txBody>
      </p:sp>
      <p:sp>
        <p:nvSpPr>
          <p:cNvPr id="14" name="Object 13"/>
          <p:cNvSpPr/>
          <p:nvPr/>
        </p:nvSpPr>
        <p:spPr>
          <a:xfrm>
            <a:off x="476131" y="4958904"/>
            <a:ext cx="11236690" cy="1040346"/>
          </a:xfrm>
          <a:prstGeom prst="rect">
            <a:avLst/>
          </a:prstGeom>
          <a:solidFill>
            <a:srgbClr val="AFA5EC"/>
          </a:solidFill>
        </p:spPr>
      </p:sp>
      <p:sp>
        <p:nvSpPr>
          <p:cNvPr id="15" name="Object 14"/>
          <p:cNvSpPr/>
          <p:nvPr/>
        </p:nvSpPr>
        <p:spPr>
          <a:xfrm>
            <a:off x="2900935" y="5264637"/>
            <a:ext cx="6387083" cy="3194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646"/>
              </a:lnSpc>
              <a:spcAft>
                <a:spcPts val="600"/>
              </a:spcAft>
              <a:buNone/>
            </a:pPr>
            <a:r>
              <a:rPr lang="en-US" sz="23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Data Gathering &amp; Data Analysis (EDA)</a:t>
            </a:r>
            <a:endParaRPr lang="en-US" dirty="0"/>
          </a:p>
        </p:txBody>
      </p:sp>
      <p:pic>
        <p:nvPicPr>
          <p:cNvPr id="16" name="Object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17" name="Object 16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18" name="Object 17"/>
          <p:cNvSpPr/>
          <p:nvPr/>
        </p:nvSpPr>
        <p:spPr>
          <a:xfrm>
            <a:off x="11542404" y="6351587"/>
            <a:ext cx="456095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3D4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3863798" y="2400350"/>
            <a:ext cx="4461356" cy="5133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09"/>
              </a:lnSpc>
              <a:spcAft>
                <a:spcPts val="600"/>
              </a:spcAft>
              <a:buNone/>
            </a:pPr>
            <a:r>
              <a:rPr lang="en-US" sz="38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Data Gathering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1888983" y="3170761"/>
            <a:ext cx="8410986" cy="241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360"/>
              </a:lnSpc>
              <a:spcAft>
                <a:spcPts val="600"/>
              </a:spcAft>
              <a:buNone/>
            </a:pPr>
            <a:r>
              <a:rPr lang="en-US" sz="2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Process of </a:t>
            </a:r>
            <a:r>
              <a:rPr lang="en-US" sz="24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gathering</a:t>
            </a:r>
            <a:r>
              <a:rPr lang="en-US" sz="2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</a:t>
            </a:r>
            <a:r>
              <a:rPr lang="en-US" sz="24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measuring</a:t>
            </a:r>
            <a:r>
              <a:rPr lang="en-US" sz="2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information,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3869535" y="3669747"/>
            <a:ext cx="4449882" cy="241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360"/>
              </a:lnSpc>
              <a:spcAft>
                <a:spcPts val="600"/>
              </a:spcAft>
              <a:buNone/>
            </a:pPr>
            <a:r>
              <a:rPr lang="en-US" sz="2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on </a:t>
            </a:r>
            <a:r>
              <a:rPr lang="en-US" sz="24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variables</a:t>
            </a:r>
            <a:r>
              <a:rPr lang="en-US" sz="24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of interest.</a:t>
            </a:r>
            <a:endParaRPr lang="en-US" dirty="0"/>
          </a:p>
        </p:txBody>
      </p:sp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11529473" y="6351587"/>
            <a:ext cx="469027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129" y="952917"/>
            <a:ext cx="380907" cy="38090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476131" y="326205"/>
            <a:ext cx="11617595" cy="4648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8"/>
              </a:lnSpc>
              <a:spcAft>
                <a:spcPts val="600"/>
              </a:spcAft>
              <a:buNone/>
            </a:pPr>
            <a:r>
              <a:rPr lang="en-US" sz="34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Collecting data for ML If you don't have any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476131" y="2052600"/>
            <a:ext cx="3618595" cy="3446236"/>
          </a:xfrm>
          <a:prstGeom prst="rect">
            <a:avLst/>
          </a:prstGeom>
          <a:solidFill>
            <a:srgbClr val="AFA5EC"/>
          </a:solidFill>
        </p:spPr>
      </p:sp>
      <p:sp>
        <p:nvSpPr>
          <p:cNvPr id="5" name="Object 4"/>
          <p:cNvSpPr/>
          <p:nvPr/>
        </p:nvSpPr>
        <p:spPr>
          <a:xfrm>
            <a:off x="761810" y="2309711"/>
            <a:ext cx="3428143" cy="70848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570"/>
              </a:lnSpc>
              <a:spcAft>
                <a:spcPts val="600"/>
              </a:spcAft>
              <a:buNone/>
            </a:pP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Open Source</a:t>
            </a:r>
            <a:b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Datasets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761810" y="3275305"/>
            <a:ext cx="3428143" cy="19378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625"/>
              </a:lnSpc>
              <a:spcAft>
                <a:spcPts val="600"/>
              </a:spcAft>
              <a:buSzPct val="100000"/>
              <a:buChar char="•"/>
            </a:pPr>
            <a:r>
              <a:rPr lang="en-US" sz="19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Companies like Google are ready to give away data for Machine Learning.</a:t>
            </a:r>
          </a:p>
          <a:p>
            <a:pPr marL="242900" indent="-242900" algn="l">
              <a:lnSpc>
                <a:spcPts val="2625"/>
              </a:lnSpc>
              <a:spcAft>
                <a:spcPts val="600"/>
              </a:spcAft>
              <a:buSzPct val="100000"/>
              <a:buChar char="•"/>
            </a:pPr>
            <a:r>
              <a:rPr lang="en-US" sz="19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 value is in internally collected data.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4285178" y="2052600"/>
            <a:ext cx="3618595" cy="3446236"/>
          </a:xfrm>
          <a:prstGeom prst="rect">
            <a:avLst/>
          </a:prstGeom>
          <a:solidFill>
            <a:srgbClr val="A68118"/>
          </a:solidFill>
        </p:spPr>
      </p:sp>
      <p:sp>
        <p:nvSpPr>
          <p:cNvPr id="8" name="Object 7"/>
          <p:cNvSpPr/>
          <p:nvPr/>
        </p:nvSpPr>
        <p:spPr>
          <a:xfrm>
            <a:off x="4570857" y="2309711"/>
            <a:ext cx="3428143" cy="70848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570"/>
              </a:lnSpc>
              <a:spcAft>
                <a:spcPts val="600"/>
              </a:spcAft>
              <a:buNone/>
            </a:pP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Collect data the</a:t>
            </a:r>
            <a:b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right way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4570857" y="3275305"/>
            <a:ext cx="3428143" cy="19378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625"/>
              </a:lnSpc>
              <a:spcAft>
                <a:spcPts val="600"/>
              </a:spcAft>
              <a:buSzPct val="100000"/>
              <a:buChar char="•"/>
            </a:pPr>
            <a:r>
              <a:rPr lang="en-US" sz="19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collection with paper ledgers, (.xlsx, .csv files)</a:t>
            </a:r>
          </a:p>
          <a:p>
            <a:pPr marL="242900" indent="-242900" algn="l">
              <a:lnSpc>
                <a:spcPts val="2625"/>
              </a:lnSpc>
              <a:spcAft>
                <a:spcPts val="600"/>
              </a:spcAft>
              <a:buSzPct val="100000"/>
              <a:buChar char="•"/>
            </a:pPr>
            <a:r>
              <a:rPr lang="en-US" sz="19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Harder time with data preparation, but ML-friendly dataset.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8094226" y="2052600"/>
            <a:ext cx="3618595" cy="3446236"/>
          </a:xfrm>
          <a:prstGeom prst="rect">
            <a:avLst/>
          </a:prstGeom>
          <a:solidFill>
            <a:srgbClr val="FDD16E"/>
          </a:solidFill>
        </p:spPr>
      </p:sp>
      <p:sp>
        <p:nvSpPr>
          <p:cNvPr id="11" name="Object 10"/>
          <p:cNvSpPr/>
          <p:nvPr/>
        </p:nvSpPr>
        <p:spPr>
          <a:xfrm>
            <a:off x="8379905" y="2309711"/>
            <a:ext cx="3428143" cy="25520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570"/>
              </a:lnSpc>
              <a:spcAft>
                <a:spcPts val="600"/>
              </a:spcAft>
              <a:buNone/>
            </a:pP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Big Data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8379905" y="2822028"/>
            <a:ext cx="3428143" cy="239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625"/>
              </a:lnSpc>
              <a:spcAft>
                <a:spcPts val="600"/>
              </a:spcAft>
              <a:buSzPct val="100000"/>
              <a:buChar char="•"/>
            </a:pPr>
            <a:r>
              <a:rPr lang="en-US" sz="19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 about petabytes but the ability to process them right away.</a:t>
            </a:r>
          </a:p>
          <a:p>
            <a:pPr marL="242900" indent="-242900" algn="l">
              <a:lnSpc>
                <a:spcPts val="2625"/>
              </a:lnSpc>
              <a:spcAft>
                <a:spcPts val="600"/>
              </a:spcAft>
              <a:buSzPct val="100000"/>
              <a:buChar char="•"/>
            </a:pPr>
            <a:r>
              <a:rPr lang="en-US" sz="19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Larger dataset are harder to yield insights. Start small and reduce complexity of the data.</a:t>
            </a:r>
            <a:endParaRPr lang="en-US" dirty="0"/>
          </a:p>
        </p:txBody>
      </p:sp>
      <p:pic>
        <p:nvPicPr>
          <p:cNvPr id="13" name="Object 1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14" name="Object 13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15" name="Object 14"/>
          <p:cNvSpPr/>
          <p:nvPr/>
        </p:nvSpPr>
        <p:spPr>
          <a:xfrm>
            <a:off x="11542138" y="6351587"/>
            <a:ext cx="456362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3D4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3253406" y="2416538"/>
            <a:ext cx="5682139" cy="5133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09"/>
              </a:lnSpc>
              <a:spcAft>
                <a:spcPts val="600"/>
              </a:spcAft>
              <a:buNone/>
            </a:pPr>
            <a:r>
              <a:rPr lang="en-US" sz="38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Data Analysis (EDA)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737241" y="3186950"/>
            <a:ext cx="10714470" cy="70848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570"/>
              </a:lnSpc>
              <a:spcAft>
                <a:spcPts val="600"/>
              </a:spcAft>
              <a:buNone/>
            </a:pP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approach to analyzing data sets to </a:t>
            </a: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summarize</a:t>
            </a: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their main</a:t>
            </a:r>
            <a:b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characteristics, often with </a:t>
            </a:r>
            <a:r>
              <a:rPr lang="en-US" sz="2600" b="1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</a:t>
            </a:r>
            <a:r>
              <a:rPr lang="en-US" sz="26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methods.</a:t>
            </a:r>
            <a:endParaRPr lang="en-US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11536405" y="6351587"/>
            <a:ext cx="462095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129" y="999875"/>
            <a:ext cx="8850017" cy="1047488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666583" y="1209373"/>
            <a:ext cx="761810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30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1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1047488" y="1209373"/>
            <a:ext cx="7773885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0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Gain intuition about the data.</a:t>
            </a:r>
            <a:endParaRPr lang="en-US" dirty="0"/>
          </a:p>
        </p:txBody>
      </p:sp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6129" y="2142589"/>
            <a:ext cx="11236691" cy="1047488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666583" y="2352087"/>
            <a:ext cx="761810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30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2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1047488" y="2352087"/>
            <a:ext cx="9998750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0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Conduct sanity checks to ensure you're applying the right dataset.</a:t>
            </a:r>
            <a:endParaRPr lang="en-US" dirty="0"/>
          </a:p>
        </p:txBody>
      </p:sp>
      <p:pic>
        <p:nvPicPr>
          <p:cNvPr id="8" name="Object 7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76129" y="3285304"/>
            <a:ext cx="9943913" cy="1047488"/>
          </a:xfrm>
          <a:prstGeom prst="rect">
            <a:avLst/>
          </a:prstGeom>
        </p:spPr>
      </p:pic>
      <p:sp>
        <p:nvSpPr>
          <p:cNvPr id="9" name="Object 8"/>
          <p:cNvSpPr/>
          <p:nvPr/>
        </p:nvSpPr>
        <p:spPr>
          <a:xfrm>
            <a:off x="666583" y="3494801"/>
            <a:ext cx="761810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30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3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1047488" y="3494801"/>
            <a:ext cx="8793615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0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Find out missing data and check any outliers.</a:t>
            </a:r>
            <a:endParaRPr lang="en-US" dirty="0"/>
          </a:p>
        </p:txBody>
      </p:sp>
      <p:pic>
        <p:nvPicPr>
          <p:cNvPr id="11" name="Object 10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76129" y="4428018"/>
            <a:ext cx="7159461" cy="1047487"/>
          </a:xfrm>
          <a:prstGeom prst="rect">
            <a:avLst/>
          </a:prstGeom>
        </p:spPr>
      </p:pic>
      <p:sp>
        <p:nvSpPr>
          <p:cNvPr id="12" name="Object 11"/>
          <p:cNvSpPr/>
          <p:nvPr/>
        </p:nvSpPr>
        <p:spPr>
          <a:xfrm>
            <a:off x="666583" y="4637515"/>
            <a:ext cx="761810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30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4</a:t>
            </a:r>
            <a:endParaRPr lang="en-US" dirty="0"/>
          </a:p>
        </p:txBody>
      </p:sp>
      <p:sp>
        <p:nvSpPr>
          <p:cNvPr id="13" name="Object 12"/>
          <p:cNvSpPr/>
          <p:nvPr/>
        </p:nvSpPr>
        <p:spPr>
          <a:xfrm>
            <a:off x="1047488" y="4637515"/>
            <a:ext cx="6197939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0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Summarize the data.</a:t>
            </a:r>
            <a:endParaRPr lang="en-US" dirty="0"/>
          </a:p>
        </p:txBody>
      </p:sp>
      <p:pic>
        <p:nvPicPr>
          <p:cNvPr id="14" name="Object 13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15" name="Object 14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16" name="Object 15"/>
          <p:cNvSpPr/>
          <p:nvPr/>
        </p:nvSpPr>
        <p:spPr>
          <a:xfrm>
            <a:off x="11539071" y="6351587"/>
            <a:ext cx="459428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129" y="952917"/>
            <a:ext cx="380907" cy="38090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476131" y="326205"/>
            <a:ext cx="11617595" cy="4648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8"/>
              </a:lnSpc>
              <a:spcAft>
                <a:spcPts val="600"/>
              </a:spcAft>
              <a:buNone/>
            </a:pPr>
            <a:r>
              <a:rPr lang="en-US" sz="34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Steps in EDA</a:t>
            </a:r>
            <a:endParaRPr lang="en-US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6129" y="1980705"/>
            <a:ext cx="2399698" cy="1190327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285679" y="2297332"/>
            <a:ext cx="2494926" cy="5285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625"/>
              </a:lnSpc>
              <a:spcAft>
                <a:spcPts val="600"/>
              </a:spcAft>
              <a:buNone/>
            </a:pPr>
            <a:r>
              <a:rPr lang="en-US" sz="1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</a:t>
            </a:r>
            <a:br>
              <a:rPr lang="en-US" sz="1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Identification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761810" y="3332917"/>
            <a:ext cx="2114021" cy="5085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Discovering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 types</a:t>
            </a:r>
            <a:endParaRPr lang="en-US" dirty="0"/>
          </a:p>
        </p:txBody>
      </p:sp>
      <p:pic>
        <p:nvPicPr>
          <p:cNvPr id="7" name="Object 6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685382" y="1980705"/>
            <a:ext cx="2399698" cy="1190327"/>
          </a:xfrm>
          <a:prstGeom prst="rect">
            <a:avLst/>
          </a:prstGeom>
        </p:spPr>
      </p:pic>
      <p:sp>
        <p:nvSpPr>
          <p:cNvPr id="8" name="Object 7"/>
          <p:cNvSpPr/>
          <p:nvPr/>
        </p:nvSpPr>
        <p:spPr>
          <a:xfrm>
            <a:off x="2780605" y="2297332"/>
            <a:ext cx="2209248" cy="5285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625"/>
              </a:lnSpc>
              <a:spcAft>
                <a:spcPts val="600"/>
              </a:spcAft>
              <a:buNone/>
            </a:pPr>
            <a:r>
              <a:rPr lang="en-US" sz="1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Univariate</a:t>
            </a:r>
            <a:br>
              <a:rPr lang="en-US" sz="1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Analysis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2971057" y="3332917"/>
            <a:ext cx="2114021" cy="11484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Individual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characteristics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 each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feature.</a:t>
            </a:r>
            <a:endParaRPr lang="en-US" dirty="0"/>
          </a:p>
        </p:txBody>
      </p:sp>
      <p:pic>
        <p:nvPicPr>
          <p:cNvPr id="10" name="Object 9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894626" y="1980705"/>
            <a:ext cx="2399698" cy="1190327"/>
          </a:xfrm>
          <a:prstGeom prst="rect">
            <a:avLst/>
          </a:prstGeom>
        </p:spPr>
      </p:pic>
      <p:sp>
        <p:nvSpPr>
          <p:cNvPr id="11" name="Object 10"/>
          <p:cNvSpPr/>
          <p:nvPr/>
        </p:nvSpPr>
        <p:spPr>
          <a:xfrm>
            <a:off x="4989852" y="2297332"/>
            <a:ext cx="2209248" cy="5285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625"/>
              </a:lnSpc>
              <a:spcAft>
                <a:spcPts val="600"/>
              </a:spcAft>
              <a:buNone/>
            </a:pPr>
            <a:r>
              <a:rPr lang="en-US" sz="1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Bivariate</a:t>
            </a:r>
            <a:br>
              <a:rPr lang="en-US" sz="1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Analysis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5180305" y="3332917"/>
            <a:ext cx="2114021" cy="8284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Relationship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between any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two variables.</a:t>
            </a:r>
            <a:endParaRPr lang="en-US" dirty="0"/>
          </a:p>
        </p:txBody>
      </p:sp>
      <p:pic>
        <p:nvPicPr>
          <p:cNvPr id="13" name="Object 12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03870" y="1980705"/>
            <a:ext cx="2399706" cy="1190327"/>
          </a:xfrm>
          <a:prstGeom prst="rect">
            <a:avLst/>
          </a:prstGeom>
        </p:spPr>
      </p:pic>
      <p:sp>
        <p:nvSpPr>
          <p:cNvPr id="14" name="Object 13"/>
          <p:cNvSpPr/>
          <p:nvPr/>
        </p:nvSpPr>
        <p:spPr>
          <a:xfrm>
            <a:off x="7199100" y="2130686"/>
            <a:ext cx="2209248" cy="86179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625"/>
              </a:lnSpc>
              <a:spcAft>
                <a:spcPts val="600"/>
              </a:spcAft>
              <a:buNone/>
            </a:pPr>
            <a:r>
              <a:rPr lang="en-US" sz="1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</a:t>
            </a:r>
            <a:br>
              <a:rPr lang="en-US" sz="1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Value</a:t>
            </a:r>
            <a:br>
              <a:rPr lang="en-US" sz="1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9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Treatment</a:t>
            </a:r>
            <a:endParaRPr lang="en-US" dirty="0"/>
          </a:p>
        </p:txBody>
      </p:sp>
      <p:sp>
        <p:nvSpPr>
          <p:cNvPr id="15" name="Object 14"/>
          <p:cNvSpPr/>
          <p:nvPr/>
        </p:nvSpPr>
        <p:spPr>
          <a:xfrm>
            <a:off x="7389552" y="3332917"/>
            <a:ext cx="2114021" cy="24282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Find out if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there is any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specific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reason why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these values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are missing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and how we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treat them</a:t>
            </a:r>
            <a:endParaRPr lang="en-US" dirty="0"/>
          </a:p>
        </p:txBody>
      </p:sp>
      <p:pic>
        <p:nvPicPr>
          <p:cNvPr id="16" name="Object 15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313123" y="1980705"/>
            <a:ext cx="2399698" cy="1190327"/>
          </a:xfrm>
          <a:prstGeom prst="rect">
            <a:avLst/>
          </a:prstGeom>
        </p:spPr>
      </p:pic>
      <p:sp>
        <p:nvSpPr>
          <p:cNvPr id="17" name="Object 16"/>
          <p:cNvSpPr/>
          <p:nvPr/>
        </p:nvSpPr>
        <p:spPr>
          <a:xfrm>
            <a:off x="9408347" y="2297332"/>
            <a:ext cx="2209248" cy="5285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625"/>
              </a:lnSpc>
              <a:spcAft>
                <a:spcPts val="600"/>
              </a:spcAft>
              <a:buNone/>
            </a:pPr>
            <a:r>
              <a:rPr lang="en-US" sz="1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Detecting</a:t>
            </a:r>
            <a:br>
              <a:rPr lang="en-US" sz="1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9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Outliers</a:t>
            </a:r>
            <a:endParaRPr lang="en-US" dirty="0"/>
          </a:p>
        </p:txBody>
      </p:sp>
      <p:sp>
        <p:nvSpPr>
          <p:cNvPr id="18" name="Object 17"/>
          <p:cNvSpPr/>
          <p:nvPr/>
        </p:nvSpPr>
        <p:spPr>
          <a:xfrm>
            <a:off x="9598800" y="3332917"/>
            <a:ext cx="2114021" cy="8284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presence of</a:t>
            </a:r>
            <a:b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8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outliers.</a:t>
            </a:r>
            <a:endParaRPr lang="en-US" dirty="0"/>
          </a:p>
        </p:txBody>
      </p:sp>
      <p:pic>
        <p:nvPicPr>
          <p:cNvPr id="19" name="Object 18" descr="preencoded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20" name="Object 19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21" name="Object 20"/>
          <p:cNvSpPr/>
          <p:nvPr/>
        </p:nvSpPr>
        <p:spPr>
          <a:xfrm>
            <a:off x="11532539" y="6351587"/>
            <a:ext cx="465961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7E8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129" y="952917"/>
            <a:ext cx="380907" cy="38090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476131" y="326205"/>
            <a:ext cx="11617595" cy="4648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8"/>
              </a:lnSpc>
              <a:spcAft>
                <a:spcPts val="600"/>
              </a:spcAft>
              <a:buNone/>
            </a:pPr>
            <a:r>
              <a:rPr lang="en-US" sz="34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Types of Variables (Univariate Analysis)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476131" y="1552187"/>
            <a:ext cx="5523119" cy="2128305"/>
          </a:xfrm>
          <a:prstGeom prst="rect">
            <a:avLst/>
          </a:prstGeom>
          <a:solidFill>
            <a:srgbClr val="AFA5EC"/>
          </a:solidFill>
        </p:spPr>
      </p:sp>
      <p:sp>
        <p:nvSpPr>
          <p:cNvPr id="5" name="Object 4"/>
          <p:cNvSpPr/>
          <p:nvPr/>
        </p:nvSpPr>
        <p:spPr>
          <a:xfrm>
            <a:off x="761810" y="1809298"/>
            <a:ext cx="5332667" cy="2752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885"/>
              </a:lnSpc>
              <a:spcAft>
                <a:spcPts val="600"/>
              </a:spcAft>
              <a:buNone/>
            </a:pPr>
            <a:r>
              <a:rPr lang="en-US" sz="2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Continous Variable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761810" y="2341612"/>
            <a:ext cx="5332667" cy="10532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835"/>
              </a:lnSpc>
              <a:spcAft>
                <a:spcPts val="600"/>
              </a:spcAft>
              <a:buSzPct val="100000"/>
              <a:buChar char="•"/>
            </a:pPr>
            <a:r>
              <a:rPr lang="en-US" sz="20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Numeric variables thats have infinite number of values between any two values.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6189702" y="1552187"/>
            <a:ext cx="5523119" cy="2128305"/>
          </a:xfrm>
          <a:prstGeom prst="rect">
            <a:avLst/>
          </a:prstGeom>
          <a:solidFill>
            <a:srgbClr val="A68118"/>
          </a:solidFill>
        </p:spPr>
      </p:sp>
      <p:sp>
        <p:nvSpPr>
          <p:cNvPr id="8" name="Object 7"/>
          <p:cNvSpPr/>
          <p:nvPr/>
        </p:nvSpPr>
        <p:spPr>
          <a:xfrm>
            <a:off x="6475381" y="1809298"/>
            <a:ext cx="5332667" cy="2752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885"/>
              </a:lnSpc>
              <a:spcAft>
                <a:spcPts val="600"/>
              </a:spcAft>
              <a:buNone/>
            </a:pPr>
            <a:r>
              <a:rPr lang="en-US" sz="2800" dirty="0">
                <a:solidFill>
                  <a:srgbClr val="FDFDF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Graphical Technique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6475381" y="2341612"/>
            <a:ext cx="5332667" cy="10532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730"/>
              </a:lnSpc>
              <a:spcAft>
                <a:spcPts val="600"/>
              </a:spcAft>
              <a:buSzPct val="100000"/>
              <a:buChar char="•"/>
            </a:pPr>
            <a:r>
              <a:rPr lang="en-US" sz="20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Histogram</a:t>
            </a:r>
          </a:p>
          <a:p>
            <a:pPr marL="242900" indent="-242900" algn="l">
              <a:lnSpc>
                <a:spcPts val="2730"/>
              </a:lnSpc>
              <a:spcAft>
                <a:spcPts val="600"/>
              </a:spcAft>
              <a:buSzPct val="100000"/>
              <a:buChar char="•"/>
            </a:pPr>
            <a:r>
              <a:rPr lang="en-US" sz="20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KDE</a:t>
            </a:r>
          </a:p>
          <a:p>
            <a:pPr marL="242900" indent="-242900" algn="l">
              <a:lnSpc>
                <a:spcPts val="2730"/>
              </a:lnSpc>
              <a:spcAft>
                <a:spcPts val="600"/>
              </a:spcAft>
              <a:buSzPct val="100000"/>
              <a:buChar char="•"/>
            </a:pPr>
            <a:r>
              <a:rPr lang="en-US" sz="2000" dirty="0">
                <a:solidFill>
                  <a:srgbClr val="FFFFFF">
                    <a:alpha val="8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Box Plots, Q-Q Plot (outliers)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476131" y="3870945"/>
            <a:ext cx="5523119" cy="2128305"/>
          </a:xfrm>
          <a:prstGeom prst="rect">
            <a:avLst/>
          </a:prstGeom>
          <a:solidFill>
            <a:srgbClr val="FDD16E"/>
          </a:solidFill>
        </p:spPr>
      </p:sp>
      <p:sp>
        <p:nvSpPr>
          <p:cNvPr id="11" name="Object 10"/>
          <p:cNvSpPr/>
          <p:nvPr/>
        </p:nvSpPr>
        <p:spPr>
          <a:xfrm>
            <a:off x="761810" y="4128055"/>
            <a:ext cx="5332667" cy="2752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885"/>
              </a:lnSpc>
              <a:spcAft>
                <a:spcPts val="600"/>
              </a:spcAft>
              <a:buNone/>
            </a:pPr>
            <a:r>
              <a:rPr lang="en-US" sz="2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Categorical Variable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761810" y="4660370"/>
            <a:ext cx="5332667" cy="10532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835"/>
              </a:lnSpc>
              <a:spcAft>
                <a:spcPts val="600"/>
              </a:spcAft>
              <a:buSzPct val="100000"/>
              <a:buChar char="•"/>
            </a:pPr>
            <a:r>
              <a:rPr lang="en-US" sz="20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Nominal variable; one that has two or more categories.</a:t>
            </a:r>
            <a:endParaRPr lang="en-US" dirty="0"/>
          </a:p>
        </p:txBody>
      </p:sp>
      <p:sp>
        <p:nvSpPr>
          <p:cNvPr id="13" name="Object 12"/>
          <p:cNvSpPr/>
          <p:nvPr/>
        </p:nvSpPr>
        <p:spPr>
          <a:xfrm>
            <a:off x="6189702" y="3870945"/>
            <a:ext cx="5523119" cy="2128305"/>
          </a:xfrm>
          <a:prstGeom prst="rect">
            <a:avLst/>
          </a:prstGeom>
          <a:solidFill>
            <a:srgbClr val="96C8EC"/>
          </a:solidFill>
        </p:spPr>
      </p:sp>
      <p:sp>
        <p:nvSpPr>
          <p:cNvPr id="14" name="Object 13"/>
          <p:cNvSpPr/>
          <p:nvPr/>
        </p:nvSpPr>
        <p:spPr>
          <a:xfrm>
            <a:off x="6475381" y="4128055"/>
            <a:ext cx="5332667" cy="2752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885"/>
              </a:lnSpc>
              <a:spcAft>
                <a:spcPts val="600"/>
              </a:spcAft>
              <a:buNone/>
            </a:pPr>
            <a:r>
              <a:rPr lang="en-US" sz="280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Graphical Technique</a:t>
            </a:r>
            <a:endParaRPr lang="en-US" dirty="0"/>
          </a:p>
        </p:txBody>
      </p:sp>
      <p:sp>
        <p:nvSpPr>
          <p:cNvPr id="15" name="Object 14"/>
          <p:cNvSpPr/>
          <p:nvPr/>
        </p:nvSpPr>
        <p:spPr>
          <a:xfrm>
            <a:off x="6475381" y="4660370"/>
            <a:ext cx="5332667" cy="10532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730"/>
              </a:lnSpc>
              <a:spcAft>
                <a:spcPts val="600"/>
              </a:spcAft>
              <a:buSzPct val="100000"/>
              <a:buChar char="•"/>
            </a:pPr>
            <a:r>
              <a:rPr lang="en-US" sz="20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Bar Plot</a:t>
            </a:r>
          </a:p>
          <a:p>
            <a:pPr marL="242900" indent="-242900" algn="l">
              <a:lnSpc>
                <a:spcPts val="2730"/>
              </a:lnSpc>
              <a:spcAft>
                <a:spcPts val="600"/>
              </a:spcAft>
              <a:buSzPct val="100000"/>
              <a:buChar char="•"/>
            </a:pPr>
            <a:r>
              <a:rPr lang="en-US" sz="20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Pie Chart</a:t>
            </a:r>
          </a:p>
          <a:p>
            <a:pPr marL="242900" indent="-242900" algn="l">
              <a:lnSpc>
                <a:spcPts val="2730"/>
              </a:lnSpc>
              <a:spcAft>
                <a:spcPts val="600"/>
              </a:spcAft>
              <a:buSzPct val="100000"/>
              <a:buChar char="•"/>
            </a:pPr>
            <a:r>
              <a:rPr lang="en-US" sz="20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Frequency Table</a:t>
            </a:r>
            <a:endParaRPr lang="en-US" dirty="0"/>
          </a:p>
        </p:txBody>
      </p:sp>
      <p:pic>
        <p:nvPicPr>
          <p:cNvPr id="16" name="Object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839" y="6380155"/>
            <a:ext cx="634798" cy="333292"/>
          </a:xfrm>
          <a:prstGeom prst="rect">
            <a:avLst/>
          </a:prstGeom>
        </p:spPr>
      </p:pic>
      <p:sp>
        <p:nvSpPr>
          <p:cNvPr id="17" name="Object 16"/>
          <p:cNvSpPr/>
          <p:nvPr/>
        </p:nvSpPr>
        <p:spPr>
          <a:xfrm>
            <a:off x="1047488" y="6351587"/>
            <a:ext cx="10093976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7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©2021 Proprietary and Confidential. All Rights Reserved.</a:t>
            </a:r>
            <a:endParaRPr lang="en-US" dirty="0"/>
          </a:p>
        </p:txBody>
      </p:sp>
      <p:sp>
        <p:nvSpPr>
          <p:cNvPr id="18" name="Object 17"/>
          <p:cNvSpPr/>
          <p:nvPr/>
        </p:nvSpPr>
        <p:spPr>
          <a:xfrm>
            <a:off x="11536405" y="6351587"/>
            <a:ext cx="462095" cy="5046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9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1152</Words>
  <Application>Microsoft Office PowerPoint</Application>
  <PresentationFormat>Widescreen</PresentationFormat>
  <Paragraphs>188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IBM Plex Sans</vt:lpstr>
      <vt:lpstr>Arial</vt:lpstr>
      <vt:lpstr>Montserrat</vt:lpstr>
      <vt:lpstr>Calibri</vt:lpstr>
      <vt:lpstr>Trocchi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3</cp:revision>
  <dcterms:created xsi:type="dcterms:W3CDTF">2021-06-15T08:26:15Z</dcterms:created>
  <dcterms:modified xsi:type="dcterms:W3CDTF">2021-11-25T14:31:41Z</dcterms:modified>
</cp:coreProperties>
</file>